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aveSubsetFonts="1">
  <p:sldMasterIdLst>
    <p:sldMasterId id="2147483728" r:id="rId4"/>
  </p:sldMasterIdLst>
  <p:notesMasterIdLst>
    <p:notesMasterId r:id="rId12"/>
  </p:notesMasterIdLst>
  <p:handoutMasterIdLst>
    <p:handoutMasterId r:id="rId13"/>
  </p:handoutMasterIdLst>
  <p:sldIdLst>
    <p:sldId id="2145707416" r:id="rId5"/>
    <p:sldId id="2145707420" r:id="rId6"/>
    <p:sldId id="2145707417" r:id="rId7"/>
    <p:sldId id="2145707421" r:id="rId8"/>
    <p:sldId id="2145707424" r:id="rId9"/>
    <p:sldId id="2145707422" r:id="rId10"/>
    <p:sldId id="214570741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0A0A0"/>
    <a:srgbClr val="558ED5"/>
    <a:srgbClr val="FBB955"/>
    <a:srgbClr val="FF785C"/>
    <a:srgbClr val="71AF99"/>
    <a:srgbClr val="2C8EBB"/>
    <a:srgbClr val="99BBE6"/>
    <a:srgbClr val="92D050"/>
    <a:srgbClr val="FFE38B"/>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7325" autoAdjust="0"/>
  </p:normalViewPr>
  <p:slideViewPr>
    <p:cSldViewPr snapToGrid="0" showGuides="1">
      <p:cViewPr varScale="1">
        <p:scale>
          <a:sx n="106" d="100"/>
          <a:sy n="106" d="100"/>
        </p:scale>
        <p:origin x="792" y="78"/>
      </p:cViewPr>
      <p:guideLst/>
    </p:cSldViewPr>
  </p:slideViewPr>
  <p:outlineViewPr>
    <p:cViewPr>
      <p:scale>
        <a:sx n="33" d="100"/>
        <a:sy n="33" d="100"/>
      </p:scale>
      <p:origin x="0" y="-6858"/>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8" d="100"/>
          <a:sy n="98" d="100"/>
        </p:scale>
        <p:origin x="120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443D9F-4AE5-E92D-D440-D4EC0CA948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A6F1246-FE80-53B5-23F9-D80C2D574F8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0A11E20-A7C5-4650-9836-2CDB19A5288D}" type="datetimeFigureOut">
              <a:rPr lang="en-US" smtClean="0"/>
              <a:t>7/30/2025</a:t>
            </a:fld>
            <a:endParaRPr lang="en-US"/>
          </a:p>
        </p:txBody>
      </p:sp>
      <p:sp>
        <p:nvSpPr>
          <p:cNvPr id="4" name="Footer Placeholder 3">
            <a:extLst>
              <a:ext uri="{FF2B5EF4-FFF2-40B4-BE49-F238E27FC236}">
                <a16:creationId xmlns:a16="http://schemas.microsoft.com/office/drawing/2014/main" id="{0B5E95F1-8676-0CEA-DC22-18106B37846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EF810E8-D21E-4F88-20D2-38E022AC996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C4027B7-638D-4578-81CE-EF31E33F1025}" type="slidenum">
              <a:rPr lang="en-US" smtClean="0"/>
              <a:t>‹#›</a:t>
            </a:fld>
            <a:endParaRPr lang="en-US"/>
          </a:p>
        </p:txBody>
      </p:sp>
    </p:spTree>
    <p:extLst>
      <p:ext uri="{BB962C8B-B14F-4D97-AF65-F5344CB8AC3E}">
        <p14:creationId xmlns:p14="http://schemas.microsoft.com/office/powerpoint/2010/main" val="2952459967"/>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6202" y="5168"/>
            <a:ext cx="2971800" cy="457200"/>
          </a:xfrm>
          <a:prstGeom prst="rect">
            <a:avLst/>
          </a:prstGeom>
        </p:spPr>
        <p:txBody>
          <a:bodyPr vert="horz" lIns="91440" tIns="45720" rIns="91440" bIns="45720" rtlCol="0"/>
          <a:lstStyle>
            <a:lvl1pPr algn="r">
              <a:defRPr sz="1200"/>
            </a:lvl1pPr>
          </a:lstStyle>
          <a:p>
            <a:fld id="{0B9529CC-8AE9-40A5-9FCC-4D511D93FCD0}" type="datetimeFigureOut">
              <a:rPr lang="en-US" smtClean="0"/>
              <a:t>7/30/2025</a:t>
            </a:fld>
            <a:endParaRPr lang="en-US"/>
          </a:p>
        </p:txBody>
      </p:sp>
      <p:sp>
        <p:nvSpPr>
          <p:cNvPr id="4" name="Slide Image Placeholder 3"/>
          <p:cNvSpPr>
            <a:spLocks noGrp="1" noRot="1" noChangeAspect="1"/>
          </p:cNvSpPr>
          <p:nvPr>
            <p:ph type="sldImg" idx="2"/>
          </p:nvPr>
        </p:nvSpPr>
        <p:spPr>
          <a:xfrm>
            <a:off x="685800" y="1143000"/>
            <a:ext cx="5494529" cy="309067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98264"/>
            <a:ext cx="5486400" cy="3602736"/>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2" y="8681632"/>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6200" y="8681632"/>
            <a:ext cx="2971800" cy="457200"/>
          </a:xfrm>
          <a:prstGeom prst="rect">
            <a:avLst/>
          </a:prstGeom>
        </p:spPr>
        <p:txBody>
          <a:bodyPr vert="horz" lIns="91440" tIns="45720" rIns="91440" bIns="45720" rtlCol="0" anchor="b"/>
          <a:lstStyle>
            <a:lvl1pPr algn="r">
              <a:defRPr sz="1200"/>
            </a:lvl1pPr>
          </a:lstStyle>
          <a:p>
            <a:fld id="{4E46542B-49A6-4134-B83E-399CD2181D50}" type="slidenum">
              <a:rPr lang="en-US" smtClean="0"/>
              <a:t>‹#›</a:t>
            </a:fld>
            <a:endParaRPr lang="en-US"/>
          </a:p>
        </p:txBody>
      </p:sp>
    </p:spTree>
    <p:extLst>
      <p:ext uri="{BB962C8B-B14F-4D97-AF65-F5344CB8AC3E}">
        <p14:creationId xmlns:p14="http://schemas.microsoft.com/office/powerpoint/2010/main" val="178033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16="http://schemas.microsoft.com/office/drawing/2014/main" xmlns:a14="http://schemas.microsoft.com/office/drawing/2010/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showMasterSp="0" preserve="1" userDrawn="1">
  <p:cSld name="Title Slide">
    <p:bg>
      <p:bgPr>
        <a:solidFill>
          <a:schemeClr val="tx2"/>
        </a:solidFill>
        <a:effectLst/>
      </p:bgPr>
    </p:bg>
    <p:spTree>
      <p:nvGrpSpPr>
        <p:cNvPr id="1" name=""/>
        <p:cNvGrpSpPr/>
        <p:nvPr/>
      </p:nvGrpSpPr>
      <p:grpSpPr>
        <a:xfrm>
          <a:off x="0" y="0"/>
          <a:ext cx="0" cy="0"/>
          <a:chOff x="0" y="0"/>
          <a:chExt cx="0" cy="0"/>
        </a:xfrm>
      </p:grpSpPr>
      <p:pic>
        <p:nvPicPr>
          <p:cNvPr id="16" name="Picture 15" descr="A blue and black swirl&#10;&#10;Description automatically generated">
            <a:extLst>
              <a:ext uri="{FF2B5EF4-FFF2-40B4-BE49-F238E27FC236}">
                <a16:creationId xmlns:a16="http://schemas.microsoft.com/office/drawing/2014/main" id="{E5EC349C-2803-66DE-CBEA-D4AC7383CD89}"/>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402336" y="3342056"/>
            <a:ext cx="9372600" cy="3383280"/>
          </a:xfrm>
        </p:spPr>
        <p:txBody>
          <a:bodyPr tIns="0" bIns="0" anchor="b">
            <a:noAutofit/>
          </a:bodyPr>
          <a:lstStyle>
            <a:lvl1pPr algn="l">
              <a:lnSpc>
                <a:spcPct val="87000"/>
              </a:lnSpc>
              <a:defRPr sz="8000" b="0" cap="none" spc="-140" baseline="0">
                <a:solidFill>
                  <a:schemeClr val="bg1"/>
                </a:solidFill>
              </a:defRPr>
            </a:lvl1pPr>
          </a:lstStyle>
          <a:p>
            <a:r>
              <a:rPr lang="en-US" dirty="0"/>
              <a:t>Click to add title</a:t>
            </a:r>
          </a:p>
        </p:txBody>
      </p:sp>
      <p:pic>
        <p:nvPicPr>
          <p:cNvPr id="4" name="Graphic 3">
            <a:extLst>
              <a:ext uri="{FF2B5EF4-FFF2-40B4-BE49-F238E27FC236}">
                <a16:creationId xmlns:a16="http://schemas.microsoft.com/office/drawing/2014/main" id="{AFDC5187-9210-F52F-E7FC-C16D0751C93E}"/>
              </a:ext>
            </a:extLst>
          </p:cNvPr>
          <p:cNvPicPr>
            <a:picLocks noChangeAspect="1"/>
          </p:cNvPicPr>
          <p:nvPr userDrawn="1"/>
        </p:nvPicPr>
        <p:blipFill>
          <a:blip r:embed="rId3"/>
          <a:srcRect/>
          <a:stretch/>
        </p:blipFill>
        <p:spPr>
          <a:xfrm>
            <a:off x="10273138" y="5620105"/>
            <a:ext cx="1564199" cy="880100"/>
          </a:xfrm>
          <a:prstGeom prst="rect">
            <a:avLst/>
          </a:prstGeom>
        </p:spPr>
      </p:pic>
    </p:spTree>
    <p:extLst>
      <p:ext uri="{BB962C8B-B14F-4D97-AF65-F5344CB8AC3E}">
        <p14:creationId xmlns:p14="http://schemas.microsoft.com/office/powerpoint/2010/main" val="281353427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userDrawn="1">
  <p:cSld name="Two Content Dark Bkgd">
    <p:bg>
      <p:bgPr>
        <a:solidFill>
          <a:schemeClr val="tx2"/>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A19ECC-BF89-9336-96ED-7BC4038F9D79}"/>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338328" y="1716881"/>
            <a:ext cx="5605272" cy="454104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48492" y="1714500"/>
            <a:ext cx="5605272" cy="4543425"/>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6E57041B-7A30-4191-B4AE-27E4D3423325}" type="slidenum">
              <a:rPr lang="en-US" smtClean="0"/>
              <a:pPr/>
              <a:t>‹#›</a:t>
            </a:fld>
            <a:endParaRPr lang="en-US"/>
          </a:p>
        </p:txBody>
      </p:sp>
    </p:spTree>
    <p:extLst>
      <p:ext uri="{BB962C8B-B14F-4D97-AF65-F5344CB8AC3E}">
        <p14:creationId xmlns:p14="http://schemas.microsoft.com/office/powerpoint/2010/main" val="2905796836"/>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userDrawn="1">
  <p:cSld name="Two Content Gray &amp; Whit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38B1484-9FAE-F73F-0746-A2F8FCF7B0D6}"/>
              </a:ext>
            </a:extLst>
          </p:cNvPr>
          <p:cNvSpPr/>
          <p:nvPr userDrawn="1"/>
        </p:nvSpPr>
        <p:spPr>
          <a:xfrm>
            <a:off x="-9144" y="-9144"/>
            <a:ext cx="6105144" cy="687628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8EA19ECC-BF89-9336-96ED-7BC4038F9D79}"/>
              </a:ext>
            </a:extLst>
          </p:cNvPr>
          <p:cNvSpPr>
            <a:spLocks noGrp="1"/>
          </p:cNvSpPr>
          <p:nvPr>
            <p:ph type="title"/>
          </p:nvPr>
        </p:nvSpPr>
        <p:spPr>
          <a:xfrm>
            <a:off x="341000" y="297521"/>
            <a:ext cx="5605272" cy="141697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38328" y="1716881"/>
            <a:ext cx="5605272" cy="45410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8816" y="1572242"/>
            <a:ext cx="5257800" cy="1883069"/>
          </a:xfrm>
        </p:spPr>
        <p:txBody>
          <a:bodyPr/>
          <a:lstStyle>
            <a:lvl1pPr marL="0" indent="0" algn="ctr">
              <a:buFontTx/>
              <a:buNone/>
              <a:defRPr sz="3600">
                <a:solidFill>
                  <a:schemeClr val="accent1"/>
                </a:solidFill>
              </a:defRPr>
            </a:lvl1pPr>
            <a:lvl2pPr marL="0" indent="0" algn="ctr">
              <a:buFontTx/>
              <a:buNone/>
              <a:defRPr sz="1600"/>
            </a:lvl2pPr>
            <a:lvl3pPr marL="0" indent="0" algn="ctr">
              <a:buFontTx/>
              <a:buNone/>
              <a:defRPr sz="1400"/>
            </a:lvl3pPr>
            <a:lvl4pPr marL="0" indent="0" algn="ctr">
              <a:buFontTx/>
              <a:buNone/>
              <a:defRPr sz="1200"/>
            </a:lvl4pPr>
            <a:lvl5pPr marL="0" indent="0" algn="ctr">
              <a:buFontTx/>
              <a:buNone/>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E57041B-7A30-4191-B4AE-27E4D3423325}" type="slidenum">
              <a:rPr lang="en-US" smtClean="0"/>
              <a:t>‹#›</a:t>
            </a:fld>
            <a:endParaRPr lang="en-US"/>
          </a:p>
        </p:txBody>
      </p:sp>
      <p:cxnSp>
        <p:nvCxnSpPr>
          <p:cNvPr id="8" name="Straight Connector 1">
            <a:extLst>
              <a:ext uri="{FF2B5EF4-FFF2-40B4-BE49-F238E27FC236}">
                <a16:creationId xmlns:a16="http://schemas.microsoft.com/office/drawing/2014/main" id="{FFF91C4E-4A0C-908E-899B-55A4A8231529}"/>
              </a:ext>
            </a:extLst>
          </p:cNvPr>
          <p:cNvCxnSpPr/>
          <p:nvPr userDrawn="1"/>
        </p:nvCxnSpPr>
        <p:spPr>
          <a:xfrm>
            <a:off x="263654" y="6408057"/>
            <a:ext cx="11658600" cy="0"/>
          </a:xfrm>
          <a:prstGeom prst="line">
            <a:avLst/>
          </a:prstGeom>
          <a:ln w="9525">
            <a:solidFill>
              <a:srgbClr val="A0A0A0"/>
            </a:solidFill>
          </a:ln>
        </p:spPr>
        <p:style>
          <a:lnRef idx="1">
            <a:schemeClr val="accent1"/>
          </a:lnRef>
          <a:fillRef idx="0">
            <a:schemeClr val="accent1"/>
          </a:fillRef>
          <a:effectRef idx="0">
            <a:schemeClr val="accent1"/>
          </a:effectRef>
          <a:fontRef idx="minor">
            <a:schemeClr val="tx1"/>
          </a:fontRef>
        </p:style>
      </p:cxnSp>
      <p:sp>
        <p:nvSpPr>
          <p:cNvPr id="10" name="Content Placeholder 3">
            <a:extLst>
              <a:ext uri="{FF2B5EF4-FFF2-40B4-BE49-F238E27FC236}">
                <a16:creationId xmlns:a16="http://schemas.microsoft.com/office/drawing/2014/main" id="{6FB573B3-62EC-62A2-BADD-94530B0C6159}"/>
              </a:ext>
            </a:extLst>
          </p:cNvPr>
          <p:cNvSpPr>
            <a:spLocks noGrp="1"/>
          </p:cNvSpPr>
          <p:nvPr>
            <p:ph sz="half" idx="13"/>
          </p:nvPr>
        </p:nvSpPr>
        <p:spPr>
          <a:xfrm>
            <a:off x="6516909" y="3622110"/>
            <a:ext cx="5687568" cy="2561601"/>
          </a:xfrm>
          <a:solidFill>
            <a:schemeClr val="accent1">
              <a:lumMod val="20000"/>
              <a:lumOff val="80000"/>
            </a:schemeClr>
          </a:solidFill>
        </p:spPr>
        <p:txBody>
          <a:bodyPr lIns="173736" tIns="155448" rIns="365760"/>
          <a:lstStyle>
            <a:lvl1pPr marL="0" indent="0" algn="ctr">
              <a:buFontTx/>
              <a:buNone/>
              <a:defRPr sz="2400">
                <a:solidFill>
                  <a:schemeClr val="accent1"/>
                </a:solidFill>
              </a:defRPr>
            </a:lvl1pPr>
            <a:lvl2pPr marL="0" indent="0" algn="l">
              <a:buFontTx/>
              <a:buNone/>
              <a:defRPr sz="1500" i="1">
                <a:solidFill>
                  <a:schemeClr val="tx1"/>
                </a:solidFill>
              </a:defRPr>
            </a:lvl2pPr>
            <a:lvl3pPr marL="0" indent="0" algn="l">
              <a:buFontTx/>
              <a:buNone/>
              <a:defRPr sz="1400"/>
            </a:lvl3pPr>
            <a:lvl4pPr marL="256032" indent="-256032" algn="l">
              <a:buFont typeface="Arial" panose="020B0604020202020204" pitchFamily="34" charset="0"/>
              <a:buChar char="•"/>
              <a:defRPr sz="1200"/>
            </a:lvl4pPr>
            <a:lvl5pPr marL="512064" indent="-256032" algn="l">
              <a:buFont typeface="Arial" panose="020B0604020202020204" pitchFamily="34" charset="0"/>
              <a:buChar cha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7861808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95C03F1-0C70-9B3A-EDDD-2A5F1B085CA1}"/>
              </a:ext>
            </a:extLst>
          </p:cNvPr>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3609850145"/>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3622472204"/>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16="http://schemas.microsoft.com/office/drawing/2014/main" xmlns:a14="http://schemas.microsoft.com/office/drawing/2010/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showMasterSp="0" preserve="1" userDrawn="1">
  <p:cSld name="Closing Slide">
    <p:bg>
      <p:bgPr>
        <a:solidFill>
          <a:schemeClr val="tx2"/>
        </a:solidFill>
        <a:effectLst/>
      </p:bgPr>
    </p:bg>
    <p:spTree>
      <p:nvGrpSpPr>
        <p:cNvPr id="1" name=""/>
        <p:cNvGrpSpPr/>
        <p:nvPr/>
      </p:nvGrpSpPr>
      <p:grpSpPr>
        <a:xfrm>
          <a:off x="0" y="0"/>
          <a:ext cx="0" cy="0"/>
          <a:chOff x="0" y="0"/>
          <a:chExt cx="0" cy="0"/>
        </a:xfrm>
      </p:grpSpPr>
      <p:pic>
        <p:nvPicPr>
          <p:cNvPr id="3" name="Picture 2" descr="A blue and black swirl&#10;&#10;Description automatically generated">
            <a:extLst>
              <a:ext uri="{FF2B5EF4-FFF2-40B4-BE49-F238E27FC236}">
                <a16:creationId xmlns:a16="http://schemas.microsoft.com/office/drawing/2014/main" id="{72726ADC-72FD-FBEB-7D45-61154251B374}"/>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402336" y="3342056"/>
            <a:ext cx="9372600" cy="3383280"/>
          </a:xfrm>
        </p:spPr>
        <p:txBody>
          <a:bodyPr tIns="0" bIns="0" anchor="b">
            <a:noAutofit/>
          </a:bodyPr>
          <a:lstStyle>
            <a:lvl1pPr algn="l">
              <a:lnSpc>
                <a:spcPct val="87000"/>
              </a:lnSpc>
              <a:defRPr sz="8000" b="0" cap="none" spc="-140" baseline="0">
                <a:solidFill>
                  <a:schemeClr val="bg1"/>
                </a:solidFill>
              </a:defRPr>
            </a:lvl1pPr>
          </a:lstStyle>
          <a:p>
            <a:r>
              <a:rPr lang="en-US" dirty="0"/>
              <a:t>Click to Add Closing</a:t>
            </a:r>
          </a:p>
        </p:txBody>
      </p:sp>
      <p:pic>
        <p:nvPicPr>
          <p:cNvPr id="4" name="Graphic 3">
            <a:extLst>
              <a:ext uri="{FF2B5EF4-FFF2-40B4-BE49-F238E27FC236}">
                <a16:creationId xmlns:a16="http://schemas.microsoft.com/office/drawing/2014/main" id="{006F31E6-CF29-569C-23D4-73A0AD29232D}"/>
              </a:ext>
            </a:extLst>
          </p:cNvPr>
          <p:cNvPicPr>
            <a:picLocks noChangeAspect="1"/>
          </p:cNvPicPr>
          <p:nvPr userDrawn="1"/>
        </p:nvPicPr>
        <p:blipFill>
          <a:blip r:embed="rId3"/>
          <a:srcRect/>
          <a:stretch/>
        </p:blipFill>
        <p:spPr>
          <a:xfrm>
            <a:off x="10273138" y="5620105"/>
            <a:ext cx="1564199" cy="880100"/>
          </a:xfrm>
          <a:prstGeom prst="rect">
            <a:avLst/>
          </a:prstGeom>
        </p:spPr>
      </p:pic>
    </p:spTree>
    <p:extLst>
      <p:ext uri="{BB962C8B-B14F-4D97-AF65-F5344CB8AC3E}">
        <p14:creationId xmlns:p14="http://schemas.microsoft.com/office/powerpoint/2010/main" val="378094919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type="obj" preserve="1">
  <p:cSld name="Title &amp; 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5D51CC-9D17-008A-1FE4-EAEC8F22A07C}"/>
              </a:ext>
            </a:extLst>
          </p:cNvPr>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251404981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16="http://schemas.microsoft.com/office/drawing/2014/main" xmlns:a14="http://schemas.microsoft.com/office/drawing/2010/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showMasterSp="0" preserve="1" userDrawn="1">
  <p:cSld name="Title Slide Option">
    <p:bg>
      <p:bgPr>
        <a:solidFill>
          <a:schemeClr val="tx2"/>
        </a:solidFill>
        <a:effectLst/>
      </p:bgPr>
    </p:bg>
    <p:spTree>
      <p:nvGrpSpPr>
        <p:cNvPr id="1" name=""/>
        <p:cNvGrpSpPr/>
        <p:nvPr/>
      </p:nvGrpSpPr>
      <p:grpSpPr>
        <a:xfrm>
          <a:off x="0" y="0"/>
          <a:ext cx="0" cy="0"/>
          <a:chOff x="0" y="0"/>
          <a:chExt cx="0" cy="0"/>
        </a:xfrm>
      </p:grpSpPr>
      <p:pic>
        <p:nvPicPr>
          <p:cNvPr id="4" name="Picture 3" descr="A blue and black swirl&#10;&#10;Description automatically generated">
            <a:extLst>
              <a:ext uri="{FF2B5EF4-FFF2-40B4-BE49-F238E27FC236}">
                <a16:creationId xmlns:a16="http://schemas.microsoft.com/office/drawing/2014/main" id="{C54E54B7-7C7B-7B2B-ABCA-CC2C6EFD3C2E}"/>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402336" y="1874520"/>
            <a:ext cx="9372600" cy="3383280"/>
          </a:xfrm>
        </p:spPr>
        <p:txBody>
          <a:bodyPr tIns="0" bIns="0" anchor="b">
            <a:noAutofit/>
          </a:bodyPr>
          <a:lstStyle>
            <a:lvl1pPr algn="l">
              <a:lnSpc>
                <a:spcPct val="87000"/>
              </a:lnSpc>
              <a:defRPr sz="8000" b="0" cap="none" spc="-140"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402336" y="5440679"/>
            <a:ext cx="9372600" cy="1060665"/>
          </a:xfrm>
        </p:spPr>
        <p:txBody>
          <a:bodyPr lIns="0" tIns="0" rIns="0" bIns="0" anchor="t" anchorCtr="0">
            <a:noAutofit/>
          </a:bodyPr>
          <a:lstStyle>
            <a:lvl1pPr marL="0" indent="0" algn="l">
              <a:lnSpc>
                <a:spcPct val="100000"/>
              </a:lnSpc>
              <a:spcBef>
                <a:spcPts val="0"/>
              </a:spcBef>
              <a:spcAft>
                <a:spcPts val="0"/>
              </a:spcAft>
              <a:buNone/>
              <a:defRPr sz="2400" cap="none" spc="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5" name="Graphic 3">
            <a:extLst>
              <a:ext uri="{FF2B5EF4-FFF2-40B4-BE49-F238E27FC236}">
                <a16:creationId xmlns:a16="http://schemas.microsoft.com/office/drawing/2014/main" id="{4AFCC2F2-E907-78F2-F39D-C919CB5D61A1}"/>
              </a:ext>
            </a:extLst>
          </p:cNvPr>
          <p:cNvPicPr>
            <a:picLocks noChangeAspect="1"/>
          </p:cNvPicPr>
          <p:nvPr userDrawn="1"/>
        </p:nvPicPr>
        <p:blipFill>
          <a:blip r:embed="rId3"/>
          <a:srcRect/>
          <a:stretch/>
        </p:blipFill>
        <p:spPr>
          <a:xfrm>
            <a:off x="10273138" y="5620105"/>
            <a:ext cx="1564199" cy="880100"/>
          </a:xfrm>
          <a:prstGeom prst="rect">
            <a:avLst/>
          </a:prstGeom>
        </p:spPr>
      </p:pic>
    </p:spTree>
    <p:extLst>
      <p:ext uri="{BB962C8B-B14F-4D97-AF65-F5344CB8AC3E}">
        <p14:creationId xmlns:p14="http://schemas.microsoft.com/office/powerpoint/2010/main" val="1981897922"/>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16="http://schemas.microsoft.com/office/drawing/2014/main" xmlns:a14="http://schemas.microsoft.com/office/drawing/2010/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showMasterSp="0" preserve="1">
  <p:cSld name="Section Divider">
    <p:bg>
      <p:bgPr>
        <a:solidFill>
          <a:schemeClr val="tx2"/>
        </a:solidFill>
        <a:effectLst/>
      </p:bgPr>
    </p:bg>
    <p:spTree>
      <p:nvGrpSpPr>
        <p:cNvPr id="1" name=""/>
        <p:cNvGrpSpPr/>
        <p:nvPr/>
      </p:nvGrpSpPr>
      <p:grpSpPr>
        <a:xfrm>
          <a:off x="0" y="0"/>
          <a:ext cx="0" cy="0"/>
          <a:chOff x="0" y="0"/>
          <a:chExt cx="0" cy="0"/>
        </a:xfrm>
      </p:grpSpPr>
      <p:pic>
        <p:nvPicPr>
          <p:cNvPr id="6" name="Picture 5" descr="A blue and black swirl&#10;&#10;Description automatically generated">
            <a:extLst>
              <a:ext uri="{FF2B5EF4-FFF2-40B4-BE49-F238E27FC236}">
                <a16:creationId xmlns:a16="http://schemas.microsoft.com/office/drawing/2014/main" id="{76006E27-6E7A-1441-88F5-E3EDC9374903}"/>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hasCustomPrompt="1"/>
          </p:nvPr>
        </p:nvSpPr>
        <p:spPr>
          <a:xfrm>
            <a:off x="402336" y="3346704"/>
            <a:ext cx="9372600" cy="3383280"/>
          </a:xfrm>
        </p:spPr>
        <p:txBody>
          <a:bodyPr wrap="square" tIns="0" anchor="b" anchorCtr="0">
            <a:noAutofit/>
          </a:bodyPr>
          <a:lstStyle>
            <a:lvl1pPr>
              <a:lnSpc>
                <a:spcPct val="87000"/>
              </a:lnSpc>
              <a:defRPr sz="8000" b="0" cap="none" spc="-140" baseline="0">
                <a:solidFill>
                  <a:schemeClr val="bg1"/>
                </a:solidFill>
              </a:defRPr>
            </a:lvl1pPr>
          </a:lstStyle>
          <a:p>
            <a:r>
              <a:rPr lang="en-US" dirty="0"/>
              <a:t>Click to edit section divider</a:t>
            </a:r>
          </a:p>
        </p:txBody>
      </p:sp>
      <p:sp>
        <p:nvSpPr>
          <p:cNvPr id="3" name="Slide Number Placeholder 2">
            <a:extLst>
              <a:ext uri="{FF2B5EF4-FFF2-40B4-BE49-F238E27FC236}">
                <a16:creationId xmlns:a16="http://schemas.microsoft.com/office/drawing/2014/main" id="{FD5B15C3-67DE-4573-AC95-184F2B52F56F}"/>
              </a:ext>
            </a:extLst>
          </p:cNvPr>
          <p:cNvSpPr>
            <a:spLocks noGrp="1"/>
          </p:cNvSpPr>
          <p:nvPr>
            <p:ph type="sldNum" sz="quarter" idx="10"/>
          </p:nvPr>
        </p:nvSpPr>
        <p:spPr/>
        <p:txBody>
          <a:bodyPr/>
          <a:lstStyle>
            <a:lvl1pPr>
              <a:defRPr>
                <a:solidFill>
                  <a:schemeClr val="bg1"/>
                </a:solidFill>
              </a:defRPr>
            </a:lvl1pPr>
          </a:lstStyle>
          <a:p>
            <a:fld id="{6E57041B-7A30-4191-B4AE-27E4D3423325}" type="slidenum">
              <a:rPr lang="en-US" smtClean="0"/>
              <a:pPr/>
              <a:t>‹#›</a:t>
            </a:fld>
            <a:endParaRPr lang="en-US" dirty="0"/>
          </a:p>
        </p:txBody>
      </p:sp>
      <p:pic>
        <p:nvPicPr>
          <p:cNvPr id="5" name="Graphic 3">
            <a:extLst>
              <a:ext uri="{FF2B5EF4-FFF2-40B4-BE49-F238E27FC236}">
                <a16:creationId xmlns:a16="http://schemas.microsoft.com/office/drawing/2014/main" id="{8488A2F8-44C0-92B2-B3DB-3234FB7ABE61}"/>
              </a:ext>
            </a:extLst>
          </p:cNvPr>
          <p:cNvPicPr>
            <a:picLocks noChangeAspect="1"/>
          </p:cNvPicPr>
          <p:nvPr userDrawn="1"/>
        </p:nvPicPr>
        <p:blipFill>
          <a:blip r:embed="rId3"/>
          <a:srcRect/>
          <a:stretch/>
        </p:blipFill>
        <p:spPr>
          <a:xfrm>
            <a:off x="10273138" y="5620105"/>
            <a:ext cx="1564199" cy="880100"/>
          </a:xfrm>
          <a:prstGeom prst="rect">
            <a:avLst/>
          </a:prstGeom>
        </p:spPr>
      </p:pic>
    </p:spTree>
    <p:extLst>
      <p:ext uri="{BB962C8B-B14F-4D97-AF65-F5344CB8AC3E}">
        <p14:creationId xmlns:p14="http://schemas.microsoft.com/office/powerpoint/2010/main" val="216346412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16="http://schemas.microsoft.com/office/drawing/2014/main" xmlns:a14="http://schemas.microsoft.com/office/drawing/2010/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showMasterSp="0" type="secHead" preserve="1">
  <p:cSld name="Section Divider Option">
    <p:bg>
      <p:bgPr>
        <a:solidFill>
          <a:schemeClr val="tx2"/>
        </a:solidFill>
        <a:effectLst/>
      </p:bgPr>
    </p:bg>
    <p:spTree>
      <p:nvGrpSpPr>
        <p:cNvPr id="1" name=""/>
        <p:cNvGrpSpPr/>
        <p:nvPr/>
      </p:nvGrpSpPr>
      <p:grpSpPr>
        <a:xfrm>
          <a:off x="0" y="0"/>
          <a:ext cx="0" cy="0"/>
          <a:chOff x="0" y="0"/>
          <a:chExt cx="0" cy="0"/>
        </a:xfrm>
      </p:grpSpPr>
      <p:pic>
        <p:nvPicPr>
          <p:cNvPr id="7" name="Picture 6" descr="A blue and black swirl&#10;&#10;Description automatically generated">
            <a:extLst>
              <a:ext uri="{FF2B5EF4-FFF2-40B4-BE49-F238E27FC236}">
                <a16:creationId xmlns:a16="http://schemas.microsoft.com/office/drawing/2014/main" id="{888F5C41-D13B-C39D-FC3F-7630BDCA783A}"/>
              </a:ext>
            </a:extLst>
          </p:cNvPr>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hasCustomPrompt="1"/>
          </p:nvPr>
        </p:nvSpPr>
        <p:spPr>
          <a:xfrm>
            <a:off x="402335" y="1874520"/>
            <a:ext cx="9390888" cy="3383280"/>
          </a:xfrm>
        </p:spPr>
        <p:txBody>
          <a:bodyPr wrap="square" tIns="0" anchor="b">
            <a:noAutofit/>
          </a:bodyPr>
          <a:lstStyle>
            <a:lvl1pPr>
              <a:lnSpc>
                <a:spcPct val="87000"/>
              </a:lnSpc>
              <a:defRPr sz="8000" b="0" cap="none" spc="-140" baseline="0">
                <a:solidFill>
                  <a:schemeClr val="bg1"/>
                </a:solidFill>
              </a:defRPr>
            </a:lvl1pPr>
          </a:lstStyle>
          <a:p>
            <a:r>
              <a:rPr lang="en-US" dirty="0"/>
              <a:t>Click to edit section divider</a:t>
            </a:r>
          </a:p>
        </p:txBody>
      </p:sp>
      <p:sp>
        <p:nvSpPr>
          <p:cNvPr id="3" name="Text Placeholder 2"/>
          <p:cNvSpPr>
            <a:spLocks noGrp="1"/>
          </p:cNvSpPr>
          <p:nvPr>
            <p:ph type="body" idx="1" hasCustomPrompt="1"/>
          </p:nvPr>
        </p:nvSpPr>
        <p:spPr>
          <a:xfrm>
            <a:off x="402335" y="5440680"/>
            <a:ext cx="9390888" cy="1060704"/>
          </a:xfrm>
        </p:spPr>
        <p:txBody>
          <a:bodyPr wrap="square" lIns="0">
            <a:noAutofit/>
          </a:bodyPr>
          <a:lstStyle>
            <a:lvl1pPr marL="0" indent="0">
              <a:lnSpc>
                <a:spcPct val="100000"/>
              </a:lnSpc>
              <a:spcBef>
                <a:spcPts val="0"/>
              </a:spcBef>
              <a:spcAft>
                <a:spcPts val="0"/>
              </a:spcAft>
              <a:buNone/>
              <a:defRPr sz="2400" b="0" cap="none"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add subtitle</a:t>
            </a:r>
          </a:p>
        </p:txBody>
      </p:sp>
      <p:sp>
        <p:nvSpPr>
          <p:cNvPr id="4" name="Slide Number Placeholder 3">
            <a:extLst>
              <a:ext uri="{FF2B5EF4-FFF2-40B4-BE49-F238E27FC236}">
                <a16:creationId xmlns:a16="http://schemas.microsoft.com/office/drawing/2014/main" id="{6F08FDD2-4D1A-4C71-A443-168AC0C6FEF6}"/>
              </a:ext>
            </a:extLst>
          </p:cNvPr>
          <p:cNvSpPr>
            <a:spLocks noGrp="1"/>
          </p:cNvSpPr>
          <p:nvPr>
            <p:ph type="sldNum" sz="quarter" idx="10"/>
          </p:nvPr>
        </p:nvSpPr>
        <p:spPr/>
        <p:txBody>
          <a:bodyPr/>
          <a:lstStyle>
            <a:lvl1pPr>
              <a:defRPr>
                <a:solidFill>
                  <a:schemeClr val="bg1"/>
                </a:solidFill>
              </a:defRPr>
            </a:lvl1pPr>
          </a:lstStyle>
          <a:p>
            <a:fld id="{6E57041B-7A30-4191-B4AE-27E4D3423325}" type="slidenum">
              <a:rPr lang="en-US" smtClean="0"/>
              <a:pPr/>
              <a:t>‹#›</a:t>
            </a:fld>
            <a:endParaRPr lang="en-US" dirty="0"/>
          </a:p>
        </p:txBody>
      </p:sp>
      <p:pic>
        <p:nvPicPr>
          <p:cNvPr id="6" name="Graphic 3">
            <a:extLst>
              <a:ext uri="{FF2B5EF4-FFF2-40B4-BE49-F238E27FC236}">
                <a16:creationId xmlns:a16="http://schemas.microsoft.com/office/drawing/2014/main" id="{BA1951BF-84B4-1067-9A03-926F9B288D2C}"/>
              </a:ext>
            </a:extLst>
          </p:cNvPr>
          <p:cNvPicPr>
            <a:picLocks noChangeAspect="1"/>
          </p:cNvPicPr>
          <p:nvPr userDrawn="1"/>
        </p:nvPicPr>
        <p:blipFill>
          <a:blip r:embed="rId3"/>
          <a:srcRect/>
          <a:stretch/>
        </p:blipFill>
        <p:spPr>
          <a:xfrm>
            <a:off x="10273138" y="5620105"/>
            <a:ext cx="1564199" cy="880100"/>
          </a:xfrm>
          <a:prstGeom prst="rect">
            <a:avLst/>
          </a:prstGeom>
        </p:spPr>
      </p:pic>
    </p:spTree>
    <p:extLst>
      <p:ext uri="{BB962C8B-B14F-4D97-AF65-F5344CB8AC3E}">
        <p14:creationId xmlns:p14="http://schemas.microsoft.com/office/powerpoint/2010/main" val="251793559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userDrawn="1">
  <p:cSld name="Title &amp; Content with Subhea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53CFCD-214C-72A1-5479-703EE304A38D}"/>
              </a:ext>
            </a:extLst>
          </p:cNvPr>
          <p:cNvSpPr>
            <a:spLocks noGrp="1"/>
          </p:cNvSpPr>
          <p:nvPr>
            <p:ph type="title"/>
          </p:nvPr>
        </p:nvSpPr>
        <p:spPr>
          <a:xfrm>
            <a:off x="340999" y="297522"/>
            <a:ext cx="11512295" cy="679846"/>
          </a:xfrm>
        </p:spPr>
        <p:txBody>
          <a:body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EB048C4F-E7C9-47DA-8CFC-A2ED8BB4F8F1}"/>
              </a:ext>
            </a:extLst>
          </p:cNvPr>
          <p:cNvSpPr>
            <a:spLocks noGrp="1"/>
          </p:cNvSpPr>
          <p:nvPr>
            <p:ph type="body" sz="quarter" idx="13" hasCustomPrompt="1"/>
          </p:nvPr>
        </p:nvSpPr>
        <p:spPr>
          <a:xfrm>
            <a:off x="343375" y="977367"/>
            <a:ext cx="11509785" cy="500569"/>
          </a:xfrm>
        </p:spPr>
        <p:txBody>
          <a:bodyPr/>
          <a:lstStyle>
            <a:lvl1pPr marL="0" indent="0">
              <a:buFontTx/>
              <a:buNone/>
              <a:defRPr sz="2000">
                <a:solidFill>
                  <a:schemeClr val="accent1"/>
                </a:solidFill>
              </a:defRPr>
            </a:lvl1pPr>
            <a:lvl2pPr>
              <a:defRPr sz="2400">
                <a:solidFill>
                  <a:schemeClr val="accent2"/>
                </a:solidFill>
              </a:defRPr>
            </a:lvl2pPr>
            <a:lvl3pPr>
              <a:defRPr sz="2400">
                <a:solidFill>
                  <a:schemeClr val="accent2"/>
                </a:solidFill>
              </a:defRPr>
            </a:lvl3pPr>
            <a:lvl4pPr>
              <a:defRPr sz="2400">
                <a:solidFill>
                  <a:schemeClr val="accent2"/>
                </a:solidFill>
              </a:defRPr>
            </a:lvl4pPr>
            <a:lvl5pPr>
              <a:defRPr sz="2400">
                <a:solidFill>
                  <a:schemeClr val="accent2"/>
                </a:solidFill>
              </a:defRPr>
            </a:lvl5pPr>
          </a:lstStyle>
          <a:p>
            <a:pPr lvl="0"/>
            <a:r>
              <a:rPr lang="en-US" dirty="0"/>
              <a:t>Sub-heading</a:t>
            </a:r>
          </a:p>
        </p:txBody>
      </p:sp>
      <p:sp>
        <p:nvSpPr>
          <p:cNvPr id="3" name="Content Placeholder 2"/>
          <p:cNvSpPr>
            <a:spLocks noGrp="1"/>
          </p:cNvSpPr>
          <p:nvPr>
            <p:ph idx="1"/>
          </p:nvPr>
        </p:nvSpPr>
        <p:spPr>
          <a:xfrm>
            <a:off x="338328" y="1714596"/>
            <a:ext cx="11512296" cy="45410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382372988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p:cSld name="Title &amp; Content with Overlin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E5756419-78EC-4066-AE68-2FDD5D8A818B}"/>
              </a:ext>
            </a:extLst>
          </p:cNvPr>
          <p:cNvSpPr>
            <a:spLocks noGrp="1"/>
          </p:cNvSpPr>
          <p:nvPr>
            <p:ph type="body" sz="quarter" idx="13" hasCustomPrompt="1"/>
          </p:nvPr>
        </p:nvSpPr>
        <p:spPr>
          <a:xfrm>
            <a:off x="341313" y="297571"/>
            <a:ext cx="11512550" cy="369941"/>
          </a:xfrm>
        </p:spPr>
        <p:txBody>
          <a:bodyPr/>
          <a:lstStyle>
            <a:lvl1pPr marL="0" indent="0">
              <a:lnSpc>
                <a:spcPct val="100000"/>
              </a:lnSpc>
              <a:spcBef>
                <a:spcPts val="0"/>
              </a:spcBef>
              <a:spcAft>
                <a:spcPts val="0"/>
              </a:spcAft>
              <a:buFontTx/>
              <a:buNone/>
              <a:defRPr sz="1600" cap="all" baseline="0">
                <a:solidFill>
                  <a:schemeClr val="accent1"/>
                </a:solidFill>
              </a:defRPr>
            </a:lvl1pPr>
          </a:lstStyle>
          <a:p>
            <a:pPr lvl="0"/>
            <a:r>
              <a:rPr lang="en-US" dirty="0"/>
              <a:t>Overline</a:t>
            </a:r>
          </a:p>
        </p:txBody>
      </p:sp>
      <p:sp>
        <p:nvSpPr>
          <p:cNvPr id="2" name="Title 1"/>
          <p:cNvSpPr>
            <a:spLocks noGrp="1"/>
          </p:cNvSpPr>
          <p:nvPr>
            <p:ph type="title"/>
          </p:nvPr>
        </p:nvSpPr>
        <p:spPr>
          <a:xfrm>
            <a:off x="341313" y="667512"/>
            <a:ext cx="11512550" cy="585216"/>
          </a:xfrm>
        </p:spPr>
        <p:txBody>
          <a:bodyPr/>
          <a:lstStyle/>
          <a:p>
            <a:r>
              <a:rPr lang="en-US"/>
              <a:t>Click to edit Master title style</a:t>
            </a:r>
            <a:endParaRPr lang="en-US" dirty="0"/>
          </a:p>
        </p:txBody>
      </p:sp>
      <p:sp>
        <p:nvSpPr>
          <p:cNvPr id="3" name="Content Placeholder 2"/>
          <p:cNvSpPr>
            <a:spLocks noGrp="1"/>
          </p:cNvSpPr>
          <p:nvPr>
            <p:ph idx="1"/>
          </p:nvPr>
        </p:nvSpPr>
        <p:spPr>
          <a:xfrm>
            <a:off x="338328" y="1714596"/>
            <a:ext cx="11512296" cy="45410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170410345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A19ECC-BF89-9336-96ED-7BC4038F9D79}"/>
              </a:ext>
            </a:extLst>
          </p:cNvPr>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8328" y="1716881"/>
            <a:ext cx="5605272" cy="45410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48492" y="1714500"/>
            <a:ext cx="5605272" cy="45434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E57041B-7A30-4191-B4AE-27E4D3423325}" type="slidenum">
              <a:rPr lang="en-US" smtClean="0"/>
              <a:t>‹#›</a:t>
            </a:fld>
            <a:endParaRPr lang="en-US"/>
          </a:p>
        </p:txBody>
      </p:sp>
    </p:spTree>
    <p:extLst>
      <p:ext uri="{BB962C8B-B14F-4D97-AF65-F5344CB8AC3E}">
        <p14:creationId xmlns:p14="http://schemas.microsoft.com/office/powerpoint/2010/main" val="9738390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userDrawn="1">
  <p:cSld name="Title &amp; Content Dark Bkgd">
    <p:bg>
      <p:bgPr>
        <a:solidFill>
          <a:schemeClr val="tx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5D51CC-9D17-008A-1FE4-EAEC8F22A07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338328" y="1714596"/>
            <a:ext cx="11512296" cy="454106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6E57041B-7A30-4191-B4AE-27E4D3423325}" type="slidenum">
              <a:rPr lang="en-US" smtClean="0"/>
              <a:pPr/>
              <a:t>‹#›</a:t>
            </a:fld>
            <a:endParaRPr lang="en-US"/>
          </a:p>
        </p:txBody>
      </p:sp>
    </p:spTree>
    <p:extLst>
      <p:ext uri="{BB962C8B-B14F-4D97-AF65-F5344CB8AC3E}">
        <p14:creationId xmlns:p14="http://schemas.microsoft.com/office/powerpoint/2010/main" val="1479341944"/>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16="http://schemas.microsoft.com/office/drawing/2014/main" xmlns:p14="http://schemas.microsoft.com/office/powerpoint/2010/main"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9" name="Straight Connector 1">
            <a:extLst>
              <a:ext uri="{FF2B5EF4-FFF2-40B4-BE49-F238E27FC236}">
                <a16:creationId xmlns:a16="http://schemas.microsoft.com/office/drawing/2014/main" id="{C55855D8-7CFB-D1DE-4528-C0825E744B17}"/>
              </a:ext>
            </a:extLst>
          </p:cNvPr>
          <p:cNvCxnSpPr/>
          <p:nvPr userDrawn="1"/>
        </p:nvCxnSpPr>
        <p:spPr>
          <a:xfrm>
            <a:off x="263654" y="6408057"/>
            <a:ext cx="11658600" cy="0"/>
          </a:xfrm>
          <a:prstGeom prst="line">
            <a:avLst/>
          </a:prstGeom>
          <a:ln w="9525">
            <a:solidFill>
              <a:srgbClr val="A0A0A0"/>
            </a:solidFill>
          </a:ln>
        </p:spPr>
        <p:style>
          <a:lnRef idx="1">
            <a:schemeClr val="accent1"/>
          </a:lnRef>
          <a:fillRef idx="0">
            <a:schemeClr val="accent1"/>
          </a:fillRef>
          <a:effectRef idx="0">
            <a:schemeClr val="accent1"/>
          </a:effectRef>
          <a:fontRef idx="minor">
            <a:schemeClr val="tx1"/>
          </a:fontRef>
        </p:style>
      </p:cxnSp>
      <p:sp>
        <p:nvSpPr>
          <p:cNvPr id="2" name="Title Placeholder 2"/>
          <p:cNvSpPr>
            <a:spLocks noGrp="1"/>
          </p:cNvSpPr>
          <p:nvPr>
            <p:ph type="title"/>
          </p:nvPr>
        </p:nvSpPr>
        <p:spPr>
          <a:xfrm>
            <a:off x="341000" y="297521"/>
            <a:ext cx="11512296" cy="951645"/>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3"/>
          <p:cNvSpPr>
            <a:spLocks noGrp="1"/>
          </p:cNvSpPr>
          <p:nvPr>
            <p:ph type="body" idx="1"/>
          </p:nvPr>
        </p:nvSpPr>
        <p:spPr>
          <a:xfrm>
            <a:off x="338328" y="1714596"/>
            <a:ext cx="11512296" cy="454106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4"/>
          <p:cNvSpPr>
            <a:spLocks noGrp="1"/>
          </p:cNvSpPr>
          <p:nvPr>
            <p:ph type="sldNum" sz="quarter" idx="4"/>
          </p:nvPr>
        </p:nvSpPr>
        <p:spPr>
          <a:xfrm>
            <a:off x="11454479" y="6537485"/>
            <a:ext cx="457200" cy="182880"/>
          </a:xfrm>
          <a:prstGeom prst="rect">
            <a:avLst/>
          </a:prstGeom>
        </p:spPr>
        <p:txBody>
          <a:bodyPr vert="horz" lIns="0" tIns="0" rIns="0" bIns="0" rtlCol="0" anchor="t" anchorCtr="0"/>
          <a:lstStyle>
            <a:lvl1pPr algn="r">
              <a:defRPr sz="1000">
                <a:solidFill>
                  <a:srgbClr val="2A2A2A"/>
                </a:solidFill>
              </a:defRPr>
            </a:lvl1pPr>
          </a:lstStyle>
          <a:p>
            <a:fld id="{6E57041B-7A30-4191-B4AE-27E4D3423325}" type="slidenum">
              <a:rPr lang="en-US" smtClean="0"/>
              <a:pPr/>
              <a:t>‹#›</a:t>
            </a:fld>
            <a:endParaRPr lang="en-US" dirty="0">
              <a:solidFill>
                <a:srgbClr val="FF0000"/>
              </a:solidFill>
            </a:endParaRPr>
          </a:p>
        </p:txBody>
      </p:sp>
    </p:spTree>
    <p:extLst>
      <p:ext uri="{BB962C8B-B14F-4D97-AF65-F5344CB8AC3E}">
        <p14:creationId xmlns:p14="http://schemas.microsoft.com/office/powerpoint/2010/main" val="3564340067"/>
      </p:ext>
    </p:extLst>
  </p:cSld>
  <p:clrMap bg1="lt1" tx1="dk1" bg2="lt2" tx2="dk2" accent1="accent1" accent2="accent2" accent3="accent3" accent4="accent4" accent5="accent5" accent6="accent6" hlink="hlink" folHlink="folHlink"/>
  <p:sldLayoutIdLst>
    <p:sldLayoutId id="2147483729" r:id="rId1"/>
    <p:sldLayoutId id="2147483736" r:id="rId2"/>
    <p:sldLayoutId id="2147483731" r:id="rId3"/>
    <p:sldLayoutId id="2147483734" r:id="rId4"/>
    <p:sldLayoutId id="2147483732" r:id="rId5"/>
    <p:sldLayoutId id="2147483738" r:id="rId6"/>
    <p:sldLayoutId id="2147483739" r:id="rId7"/>
    <p:sldLayoutId id="2147483742" r:id="rId8"/>
    <p:sldLayoutId id="2147483850" r:id="rId9"/>
    <p:sldLayoutId id="2147483851" r:id="rId10"/>
    <p:sldLayoutId id="2147483852" r:id="rId11"/>
    <p:sldLayoutId id="2147483747" r:id="rId12"/>
    <p:sldLayoutId id="2147483752" r:id="rId13"/>
    <p:sldLayoutId id="2147483854" r:id="rId14"/>
  </p:sldLayoutIdLst>
  <p:hf hdr="0" ftr="0" dt="0"/>
  <p:txStyles>
    <p:titleStyle>
      <a:lvl1pPr algn="l" defTabSz="914400" rtl="0" eaLnBrk="1" latinLnBrk="0" hangingPunct="1">
        <a:lnSpc>
          <a:spcPct val="90000"/>
        </a:lnSpc>
        <a:spcBef>
          <a:spcPct val="0"/>
        </a:spcBef>
        <a:buNone/>
        <a:defRPr sz="2600" b="0" kern="1200">
          <a:solidFill>
            <a:schemeClr val="accent1"/>
          </a:solidFill>
          <a:latin typeface="+mj-lt"/>
          <a:ea typeface="+mj-ea"/>
          <a:cs typeface="Arial" panose="020B0604020202020204" pitchFamily="34" charset="0"/>
        </a:defRPr>
      </a:lvl1pPr>
    </p:titleStyle>
    <p:bodyStyle>
      <a:lvl1pPr marL="265176" indent="-265176"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2000" kern="1200">
          <a:solidFill>
            <a:schemeClr val="tx1"/>
          </a:solidFill>
          <a:latin typeface="+mn-lt"/>
          <a:ea typeface="+mn-ea"/>
          <a:cs typeface="+mn-cs"/>
        </a:defRPr>
      </a:lvl1pPr>
      <a:lvl2pPr marL="640080" indent="-320040"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941832"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1243584" indent="-256032"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527048" indent="-292608" algn="l" defTabSz="914400" rtl="0" eaLnBrk="1" latinLnBrk="0" hangingPunct="1">
        <a:lnSpc>
          <a:spcPct val="110000"/>
        </a:lnSpc>
        <a:spcBef>
          <a:spcPts val="400"/>
        </a:spcBef>
        <a:spcAft>
          <a:spcPts val="400"/>
        </a:spcAft>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D9B2B53A-EDAB-B8E5-7F01-8E0A56BE9095}"/>
              </a:ext>
            </a:extLst>
          </p:cNvPr>
          <p:cNvSpPr>
            <a:spLocks noGrp="1"/>
          </p:cNvSpPr>
          <p:nvPr>
            <p:ph type="ctrTitle"/>
          </p:nvPr>
        </p:nvSpPr>
        <p:spPr/>
        <p:txBody>
          <a:bodyPr/>
          <a:lstStyle/>
          <a:p>
            <a:r>
              <a:rPr lang="en-US" dirty="0"/>
              <a:t>London office 2025 </a:t>
            </a:r>
            <a:r>
              <a:rPr lang="en-US"/>
              <a:t>SRA Diversity Data</a:t>
            </a:r>
            <a:endParaRPr lang="en-US" dirty="0"/>
          </a:p>
        </p:txBody>
      </p:sp>
    </p:spTree>
    <p:extLst>
      <p:ext uri="{BB962C8B-B14F-4D97-AF65-F5344CB8AC3E}">
        <p14:creationId xmlns:p14="http://schemas.microsoft.com/office/powerpoint/2010/main" val="571742128"/>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Title 2" descr="" title="">
            <a:extLst>
              <a:ext uri="{FF2B5EF4-FFF2-40B4-BE49-F238E27FC236}">
                <a16:creationId xmlns:a16="http://schemas.microsoft.com/office/drawing/2014/main" id="{8A47C07A-9C26-A3C5-3938-0E77799B3CAD}"/>
              </a:ext>
            </a:extLst>
          </p:cNvPr>
          <p:cNvSpPr>
            <a:spLocks noGrp="1"/>
          </p:cNvSpPr>
          <p:nvPr>
            <p:ph type="title"/>
          </p:nvPr>
        </p:nvSpPr>
        <p:spPr/>
        <p:txBody>
          <a:bodyPr/>
          <a:lstStyle/>
          <a:p>
            <a:r>
              <a:rPr lang="en-GB" dirty="0"/>
              <a:t>Orrick, Herrington &amp; Sutcliffe (UK) LLP ("Orrick") – SRA Diversity Data 2025</a:t>
            </a:r>
          </a:p>
        </p:txBody>
      </p:sp>
      <p:sp>
        <p:nvSpPr>
          <p:cNvPr id="4" name="Content Placeholder 3" descr="" title="">
            <a:extLst>
              <a:ext uri="{FF2B5EF4-FFF2-40B4-BE49-F238E27FC236}">
                <a16:creationId xmlns:a16="http://schemas.microsoft.com/office/drawing/2014/main" id="{2C0FC781-5F2F-8EFC-1507-83D5E234AEB2}"/>
              </a:ext>
            </a:extLst>
          </p:cNvPr>
          <p:cNvSpPr>
            <a:spLocks noGrp="1"/>
          </p:cNvSpPr>
          <p:nvPr>
            <p:ph idx="1"/>
          </p:nvPr>
        </p:nvSpPr>
        <p:spPr/>
        <p:txBody>
          <a:bodyPr/>
          <a:lstStyle/>
          <a:p>
            <a:pPr marL="0" indent="0" algn="just">
              <a:buNone/>
            </a:pPr>
            <a:r>
              <a:rPr lang="en-GB" dirty="0"/>
              <a:t>Orrick </a:t>
            </a:r>
            <a:r>
              <a:rPr lang="en-US" dirty="0"/>
              <a:t>strives to create an inclusive environment where everyone feels empowered to be themselves and thrive at work. In accordance with our legal obligations and SRA requirements, we are committed to maintaining and developing practices that promote inclusivity and equity, free from bullying, harassment, </a:t>
            </a:r>
            <a:r>
              <a:rPr lang="en-US" dirty="0" err="1"/>
              <a:t>victimisation</a:t>
            </a:r>
            <a:r>
              <a:rPr lang="en-US" dirty="0"/>
              <a:t>, or unlawful discrimination. </a:t>
            </a:r>
            <a:endParaRPr lang="en-GB" dirty="0"/>
          </a:p>
          <a:p>
            <a:pPr marL="0" indent="0" algn="just">
              <a:buNone/>
            </a:pPr>
            <a:r>
              <a:rPr lang="en-US" dirty="0"/>
              <a:t> </a:t>
            </a:r>
            <a:endParaRPr lang="en-GB" dirty="0"/>
          </a:p>
          <a:p>
            <a:pPr marL="0" indent="0" algn="just">
              <a:buNone/>
            </a:pPr>
            <a:r>
              <a:rPr lang="en-GB" dirty="0"/>
              <a:t>Please note the data gathered through the 2025 Solicitors Regulation Authority ("SRA") Diversity Questionnaire, is a voluntary survey sent to all personnel in Orrick's London office in accordance with the firm diversity data collection, reporting and publication requirements of the SRA. The results may not be representative of the overall office population.</a:t>
            </a:r>
          </a:p>
          <a:p>
            <a:pPr marL="0" indent="0" algn="ctr">
              <a:buNone/>
            </a:pPr>
            <a:endParaRPr lang="en-GB" dirty="0"/>
          </a:p>
          <a:p>
            <a:pPr marL="0" indent="0">
              <a:buNone/>
            </a:pPr>
            <a:endParaRPr lang="en-GB" dirty="0"/>
          </a:p>
          <a:p>
            <a:pPr marL="0" indent="0" algn="ctr">
              <a:buNone/>
            </a:pPr>
            <a:endParaRPr lang="en-GB" dirty="0"/>
          </a:p>
          <a:p>
            <a:pPr marL="0" indent="0" algn="ctr">
              <a:buNone/>
            </a:pPr>
            <a:endParaRPr lang="en-GB" dirty="0"/>
          </a:p>
        </p:txBody>
      </p:sp>
      <p:sp>
        <p:nvSpPr>
          <p:cNvPr id="5" name="Slide Number Placeholder 4" descr="" title="">
            <a:extLst>
              <a:ext uri="{FF2B5EF4-FFF2-40B4-BE49-F238E27FC236}">
                <a16:creationId xmlns:a16="http://schemas.microsoft.com/office/drawing/2014/main" id="{F24D5F93-834A-D035-B541-1786CDE2219C}"/>
              </a:ext>
            </a:extLst>
          </p:cNvPr>
          <p:cNvSpPr>
            <a:spLocks noGrp="1"/>
          </p:cNvSpPr>
          <p:nvPr>
            <p:ph type="sldNum" sz="quarter" idx="12"/>
          </p:nvPr>
        </p:nvSpPr>
        <p:spPr/>
        <p:txBody>
          <a:bodyPr/>
          <a:lstStyle/>
          <a:p>
            <a:fld id="{6E57041B-7A30-4191-B4AE-27E4D3423325}" type="slidenum">
              <a:rPr lang="en-US" smtClean="0"/>
              <a:t>2</a:t>
            </a:fld>
            <a:endParaRPr lang="en-US"/>
          </a:p>
        </p:txBody>
      </p:sp>
    </p:spTree>
    <p:extLst>
      <p:ext uri="{BB962C8B-B14F-4D97-AF65-F5344CB8AC3E}">
        <p14:creationId xmlns:p14="http://schemas.microsoft.com/office/powerpoint/2010/main" val="1227896656"/>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 name="Title 2" descr="" title="">
            <a:extLst>
              <a:ext uri="{FF2B5EF4-FFF2-40B4-BE49-F238E27FC236}">
                <a16:creationId xmlns:a16="http://schemas.microsoft.com/office/drawing/2014/main" id="{9D346F6F-AC5B-6A17-3A6F-B6A1953271BF}"/>
              </a:ext>
            </a:extLst>
          </p:cNvPr>
          <p:cNvSpPr>
            <a:spLocks noGrp="1"/>
          </p:cNvSpPr>
          <p:nvPr>
            <p:ph type="title"/>
          </p:nvPr>
        </p:nvSpPr>
        <p:spPr>
          <a:xfrm>
            <a:off x="339725" y="472089"/>
            <a:ext cx="11512550" cy="585216"/>
          </a:xfrm>
        </p:spPr>
        <p:txBody>
          <a:bodyPr/>
          <a:lstStyle/>
          <a:p>
            <a:r>
              <a:rPr lang="en-US" dirty="0"/>
              <a:t>Survey Response: Age, Gender, Sexual Orientation and Disability</a:t>
            </a:r>
          </a:p>
        </p:txBody>
      </p:sp>
      <p:graphicFrame>
        <p:nvGraphicFramePr>
          <p:cNvPr id="7" name="Content Placeholder 6" descr="" title="">
            <a:extLst>
              <a:ext uri="{FF2B5EF4-FFF2-40B4-BE49-F238E27FC236}">
                <a16:creationId xmlns:a16="http://schemas.microsoft.com/office/drawing/2014/main" id="{7E3318E5-880D-5055-547E-5B2DAAD03B5B}"/>
              </a:ext>
            </a:extLst>
          </p:cNvPr>
          <p:cNvGraphicFramePr>
            <a:graphicFrameLocks noGrp="1"/>
          </p:cNvGraphicFramePr>
          <p:nvPr>
            <p:ph idx="1"/>
            <p:extLst>
              <p:ext uri="{D42A27DB-BD31-4B8C-83A1-F6EECF244321}">
                <p14:modId xmlns:p14="http://schemas.microsoft.com/office/powerpoint/2010/main" val="625910656"/>
              </p:ext>
            </p:extLst>
          </p:nvPr>
        </p:nvGraphicFramePr>
        <p:xfrm>
          <a:off x="338137" y="1360911"/>
          <a:ext cx="5517381" cy="2534196"/>
        </p:xfrm>
        <a:graphic>
          <a:graphicData uri="http://schemas.openxmlformats.org/drawingml/2006/table">
            <a:tbl>
              <a:tblPr firstRow="1" bandRow="1">
                <a:tableStyleId>{5C22544A-7EE6-4342-B048-85BDC9FD1C3A}</a:tableStyleId>
              </a:tblPr>
              <a:tblGrid>
                <a:gridCol w="2012469">
                  <a:extLst>
                    <a:ext uri="{9D8B030D-6E8A-4147-A177-3AD203B41FA5}">
                      <a16:colId xmlns:a16="http://schemas.microsoft.com/office/drawing/2014/main" val="2529734390"/>
                    </a:ext>
                  </a:extLst>
                </a:gridCol>
                <a:gridCol w="1168304">
                  <a:extLst>
                    <a:ext uri="{9D8B030D-6E8A-4147-A177-3AD203B41FA5}">
                      <a16:colId xmlns:a16="http://schemas.microsoft.com/office/drawing/2014/main" val="1959053327"/>
                    </a:ext>
                  </a:extLst>
                </a:gridCol>
                <a:gridCol w="1168304">
                  <a:extLst>
                    <a:ext uri="{9D8B030D-6E8A-4147-A177-3AD203B41FA5}">
                      <a16:colId xmlns:a16="http://schemas.microsoft.com/office/drawing/2014/main" val="1327807012"/>
                    </a:ext>
                  </a:extLst>
                </a:gridCol>
                <a:gridCol w="1168304">
                  <a:extLst>
                    <a:ext uri="{9D8B030D-6E8A-4147-A177-3AD203B41FA5}">
                      <a16:colId xmlns:a16="http://schemas.microsoft.com/office/drawing/2014/main" val="2566748651"/>
                    </a:ext>
                  </a:extLst>
                </a:gridCol>
              </a:tblGrid>
              <a:tr h="362028">
                <a:tc>
                  <a:txBody>
                    <a:bodyPr/>
                    <a:lstStyle/>
                    <a:p>
                      <a:pPr algn="ctr"/>
                      <a:r>
                        <a:rPr lang="en-GB" sz="1200" dirty="0"/>
                        <a:t>Age</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558682069"/>
                  </a:ext>
                </a:extLst>
              </a:tr>
              <a:tr h="362028">
                <a:tc>
                  <a:txBody>
                    <a:bodyPr/>
                    <a:lstStyle/>
                    <a:p>
                      <a:pPr algn="ctr"/>
                      <a:r>
                        <a:rPr lang="en-GB" sz="1200" dirty="0"/>
                        <a:t>16-24</a:t>
                      </a:r>
                    </a:p>
                  </a:txBody>
                  <a:tcP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a:t>
                      </a:r>
                    </a:p>
                  </a:txBody>
                  <a:tcPr marL="7620" marR="7620" marT="7620" marB="0" anchor="ctr"/>
                </a:tc>
                <a:extLst>
                  <a:ext uri="{0D108BD9-81ED-4DB2-BD59-A6C34878D82A}">
                    <a16:rowId xmlns:a16="http://schemas.microsoft.com/office/drawing/2014/main" val="2721511758"/>
                  </a:ext>
                </a:extLst>
              </a:tr>
              <a:tr h="362028">
                <a:tc>
                  <a:txBody>
                    <a:bodyPr/>
                    <a:lstStyle/>
                    <a:p>
                      <a:pPr algn="ctr"/>
                      <a:r>
                        <a:rPr lang="en-GB" sz="1200" dirty="0"/>
                        <a:t>25-34</a:t>
                      </a:r>
                    </a:p>
                  </a:txBody>
                  <a:tcP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52%</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40%</a:t>
                      </a:r>
                    </a:p>
                  </a:txBody>
                  <a:tcPr marL="7620" marR="7620" marT="7620" marB="0" anchor="ctr"/>
                </a:tc>
                <a:extLst>
                  <a:ext uri="{0D108BD9-81ED-4DB2-BD59-A6C34878D82A}">
                    <a16:rowId xmlns:a16="http://schemas.microsoft.com/office/drawing/2014/main" val="203233641"/>
                  </a:ext>
                </a:extLst>
              </a:tr>
              <a:tr h="362028">
                <a:tc>
                  <a:txBody>
                    <a:bodyPr/>
                    <a:lstStyle/>
                    <a:p>
                      <a:pPr algn="ctr"/>
                      <a:r>
                        <a:rPr lang="en-GB" sz="1200" dirty="0"/>
                        <a:t>35-44</a:t>
                      </a:r>
                    </a:p>
                  </a:txBody>
                  <a:tcPr/>
                </a:tc>
                <a:tc>
                  <a:txBody>
                    <a:bodyPr/>
                    <a:lstStyle/>
                    <a:p>
                      <a:pPr algn="ctr" fontAlgn="ctr"/>
                      <a:r>
                        <a:rPr lang="en-GB" sz="1200" b="0" i="0" u="none" strike="noStrike" dirty="0">
                          <a:solidFill>
                            <a:srgbClr val="000000"/>
                          </a:solidFill>
                          <a:effectLst/>
                          <a:latin typeface="Arial" panose="020B0604020202020204" pitchFamily="34" charset="0"/>
                        </a:rPr>
                        <a:t>48%</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39%</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18%</a:t>
                      </a:r>
                    </a:p>
                  </a:txBody>
                  <a:tcPr marL="7620" marR="7620" marT="7620" marB="0" anchor="ctr"/>
                </a:tc>
                <a:extLst>
                  <a:ext uri="{0D108BD9-81ED-4DB2-BD59-A6C34878D82A}">
                    <a16:rowId xmlns:a16="http://schemas.microsoft.com/office/drawing/2014/main" val="778748890"/>
                  </a:ext>
                </a:extLst>
              </a:tr>
              <a:tr h="362028">
                <a:tc>
                  <a:txBody>
                    <a:bodyPr/>
                    <a:lstStyle/>
                    <a:p>
                      <a:pPr algn="ctr"/>
                      <a:r>
                        <a:rPr lang="en-GB" sz="1200" dirty="0"/>
                        <a:t>45-54</a:t>
                      </a:r>
                    </a:p>
                  </a:txBody>
                  <a:tcPr/>
                </a:tc>
                <a:tc>
                  <a:txBody>
                    <a:bodyPr/>
                    <a:lstStyle/>
                    <a:p>
                      <a:pPr algn="ctr" fontAlgn="ctr"/>
                      <a:r>
                        <a:rPr lang="en-GB" sz="1200" b="0" i="0" u="none" strike="noStrike" dirty="0">
                          <a:solidFill>
                            <a:srgbClr val="000000"/>
                          </a:solidFill>
                          <a:effectLst/>
                          <a:latin typeface="Arial" panose="020B0604020202020204" pitchFamily="34" charset="0"/>
                        </a:rPr>
                        <a:t>33%</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9%</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28%</a:t>
                      </a:r>
                    </a:p>
                  </a:txBody>
                  <a:tcPr marL="7620" marR="7620" marT="7620" marB="0" anchor="ctr"/>
                </a:tc>
                <a:extLst>
                  <a:ext uri="{0D108BD9-81ED-4DB2-BD59-A6C34878D82A}">
                    <a16:rowId xmlns:a16="http://schemas.microsoft.com/office/drawing/2014/main" val="3246505414"/>
                  </a:ext>
                </a:extLst>
              </a:tr>
              <a:tr h="362028">
                <a:tc>
                  <a:txBody>
                    <a:bodyPr/>
                    <a:lstStyle/>
                    <a:p>
                      <a:pPr algn="ctr"/>
                      <a:r>
                        <a:rPr lang="en-GB" sz="1200" dirty="0"/>
                        <a:t>55-64</a:t>
                      </a:r>
                    </a:p>
                  </a:txBody>
                  <a:tcPr/>
                </a:tc>
                <a:tc>
                  <a:txBody>
                    <a:bodyPr/>
                    <a:lstStyle/>
                    <a:p>
                      <a:pPr algn="ctr" fontAlgn="ctr"/>
                      <a:r>
                        <a:rPr lang="en-GB" sz="1200" b="0" i="0" u="none" strike="noStrike">
                          <a:solidFill>
                            <a:srgbClr val="000000"/>
                          </a:solidFill>
                          <a:effectLst/>
                          <a:latin typeface="Arial" panose="020B0604020202020204" pitchFamily="34" charset="0"/>
                        </a:rPr>
                        <a:t>14%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a:t>
                      </a:r>
                    </a:p>
                  </a:txBody>
                  <a:tcPr marL="7620" marR="7620" marT="7620" marB="0" anchor="ctr"/>
                </a:tc>
                <a:extLst>
                  <a:ext uri="{0D108BD9-81ED-4DB2-BD59-A6C34878D82A}">
                    <a16:rowId xmlns:a16="http://schemas.microsoft.com/office/drawing/2014/main" val="3625241902"/>
                  </a:ext>
                </a:extLst>
              </a:tr>
              <a:tr h="362028">
                <a:tc>
                  <a:txBody>
                    <a:bodyPr/>
                    <a:lstStyle/>
                    <a:p>
                      <a:pPr algn="ctr"/>
                      <a:r>
                        <a:rPr lang="en-GB" sz="1200" dirty="0"/>
                        <a:t>64+</a:t>
                      </a:r>
                    </a:p>
                  </a:txBody>
                  <a:tcP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extLst>
                  <a:ext uri="{0D108BD9-81ED-4DB2-BD59-A6C34878D82A}">
                    <a16:rowId xmlns:a16="http://schemas.microsoft.com/office/drawing/2014/main" val="3801615951"/>
                  </a:ext>
                </a:extLst>
              </a:tr>
            </a:tbl>
          </a:graphicData>
        </a:graphic>
      </p:graphicFrame>
      <p:sp>
        <p:nvSpPr>
          <p:cNvPr id="4" name="Slide Number Placeholder 3" descr="" title="">
            <a:extLst>
              <a:ext uri="{FF2B5EF4-FFF2-40B4-BE49-F238E27FC236}">
                <a16:creationId xmlns:a16="http://schemas.microsoft.com/office/drawing/2014/main" id="{3C340D58-0610-D50F-2303-4B4A21DA1217}"/>
              </a:ext>
            </a:extLst>
          </p:cNvPr>
          <p:cNvSpPr>
            <a:spLocks noGrp="1"/>
          </p:cNvSpPr>
          <p:nvPr>
            <p:ph type="sldNum" sz="quarter" idx="12"/>
          </p:nvPr>
        </p:nvSpPr>
        <p:spPr>
          <a:xfrm>
            <a:off x="11454479" y="6537485"/>
            <a:ext cx="457200" cy="182880"/>
          </a:xfrm>
        </p:spPr>
        <p:txBody>
          <a:bodyPr anchor="t">
            <a:normAutofit/>
          </a:bodyPr>
          <a:lstStyle/>
          <a:p>
            <a:pPr>
              <a:spcAft>
                <a:spcPts val="600"/>
              </a:spcAft>
            </a:pPr>
            <a:fld id="{6E57041B-7A30-4191-B4AE-27E4D3423325}" type="slidenum">
              <a:rPr lang="en-US" smtClean="0"/>
              <a:pPr>
                <a:spcAft>
                  <a:spcPts val="600"/>
                </a:spcAft>
              </a:pPr>
              <a:t>3</a:t>
            </a:fld>
            <a:endParaRPr lang="en-US"/>
          </a:p>
        </p:txBody>
      </p:sp>
      <p:graphicFrame>
        <p:nvGraphicFramePr>
          <p:cNvPr id="9" name="Table 8" descr="" title="">
            <a:extLst>
              <a:ext uri="{FF2B5EF4-FFF2-40B4-BE49-F238E27FC236}">
                <a16:creationId xmlns:a16="http://schemas.microsoft.com/office/drawing/2014/main" id="{819DED33-87B0-2552-03F3-1E91F83E54C3}"/>
              </a:ext>
            </a:extLst>
          </p:cNvPr>
          <p:cNvGraphicFramePr>
            <a:graphicFrameLocks noGrp="1"/>
          </p:cNvGraphicFramePr>
          <p:nvPr>
            <p:extLst>
              <p:ext uri="{D42A27DB-BD31-4B8C-83A1-F6EECF244321}">
                <p14:modId xmlns:p14="http://schemas.microsoft.com/office/powerpoint/2010/main" val="3947516974"/>
              </p:ext>
            </p:extLst>
          </p:nvPr>
        </p:nvGraphicFramePr>
        <p:xfrm>
          <a:off x="338137" y="4032750"/>
          <a:ext cx="5517382" cy="1111509"/>
        </p:xfrm>
        <a:graphic>
          <a:graphicData uri="http://schemas.openxmlformats.org/drawingml/2006/table">
            <a:tbl>
              <a:tblPr firstRow="1" bandRow="1">
                <a:tableStyleId>{5C22544A-7EE6-4342-B048-85BDC9FD1C3A}</a:tableStyleId>
              </a:tblPr>
              <a:tblGrid>
                <a:gridCol w="2222149">
                  <a:extLst>
                    <a:ext uri="{9D8B030D-6E8A-4147-A177-3AD203B41FA5}">
                      <a16:colId xmlns:a16="http://schemas.microsoft.com/office/drawing/2014/main" val="269982367"/>
                    </a:ext>
                  </a:extLst>
                </a:gridCol>
                <a:gridCol w="1098411">
                  <a:extLst>
                    <a:ext uri="{9D8B030D-6E8A-4147-A177-3AD203B41FA5}">
                      <a16:colId xmlns:a16="http://schemas.microsoft.com/office/drawing/2014/main" val="1238911924"/>
                    </a:ext>
                  </a:extLst>
                </a:gridCol>
                <a:gridCol w="1098411">
                  <a:extLst>
                    <a:ext uri="{9D8B030D-6E8A-4147-A177-3AD203B41FA5}">
                      <a16:colId xmlns:a16="http://schemas.microsoft.com/office/drawing/2014/main" val="2262207473"/>
                    </a:ext>
                  </a:extLst>
                </a:gridCol>
                <a:gridCol w="1098411">
                  <a:extLst>
                    <a:ext uri="{9D8B030D-6E8A-4147-A177-3AD203B41FA5}">
                      <a16:colId xmlns:a16="http://schemas.microsoft.com/office/drawing/2014/main" val="2779507603"/>
                    </a:ext>
                  </a:extLst>
                </a:gridCol>
              </a:tblGrid>
              <a:tr h="370503">
                <a:tc>
                  <a:txBody>
                    <a:bodyPr/>
                    <a:lstStyle/>
                    <a:p>
                      <a:pPr algn="ctr"/>
                      <a:r>
                        <a:rPr lang="en-GB" sz="1200" dirty="0"/>
                        <a:t>Gender</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217827528"/>
                  </a:ext>
                </a:extLst>
              </a:tr>
              <a:tr h="370503">
                <a:tc>
                  <a:txBody>
                    <a:bodyPr/>
                    <a:lstStyle/>
                    <a:p>
                      <a:pPr algn="ctr"/>
                      <a:r>
                        <a:rPr lang="en-GB" sz="1200" dirty="0"/>
                        <a:t>Male</a:t>
                      </a:r>
                    </a:p>
                  </a:txBody>
                  <a:tcPr/>
                </a:tc>
                <a:tc>
                  <a:txBody>
                    <a:bodyPr/>
                    <a:lstStyle/>
                    <a:p>
                      <a:pPr algn="ctr" fontAlgn="ctr"/>
                      <a:r>
                        <a:rPr lang="en-GB" sz="1200" b="0" i="0" u="none" strike="noStrike" dirty="0">
                          <a:solidFill>
                            <a:srgbClr val="000000"/>
                          </a:solidFill>
                          <a:effectLst/>
                          <a:latin typeface="Arial" panose="020B0604020202020204" pitchFamily="34" charset="0"/>
                        </a:rPr>
                        <a:t>67%</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61%</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36%</a:t>
                      </a:r>
                    </a:p>
                  </a:txBody>
                  <a:tcPr marL="7620" marR="7620" marT="7620" marB="0" anchor="ctr"/>
                </a:tc>
                <a:extLst>
                  <a:ext uri="{0D108BD9-81ED-4DB2-BD59-A6C34878D82A}">
                    <a16:rowId xmlns:a16="http://schemas.microsoft.com/office/drawing/2014/main" val="2164813139"/>
                  </a:ext>
                </a:extLst>
              </a:tr>
              <a:tr h="370503">
                <a:tc>
                  <a:txBody>
                    <a:bodyPr/>
                    <a:lstStyle/>
                    <a:p>
                      <a:pPr algn="ctr"/>
                      <a:r>
                        <a:rPr lang="en-GB" sz="1200" dirty="0"/>
                        <a:t>Female</a:t>
                      </a:r>
                    </a:p>
                  </a:txBody>
                  <a:tcPr/>
                </a:tc>
                <a:tc>
                  <a:txBody>
                    <a:bodyPr/>
                    <a:lstStyle/>
                    <a:p>
                      <a:pPr algn="ctr" fontAlgn="ctr"/>
                      <a:r>
                        <a:rPr lang="en-GB" sz="1200" b="0" i="0" u="none" strike="noStrike" dirty="0">
                          <a:solidFill>
                            <a:srgbClr val="000000"/>
                          </a:solidFill>
                          <a:effectLst/>
                          <a:latin typeface="Arial" panose="020B0604020202020204" pitchFamily="34" charset="0"/>
                        </a:rPr>
                        <a:t>33%</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39%</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64%</a:t>
                      </a:r>
                    </a:p>
                  </a:txBody>
                  <a:tcPr marL="7620" marR="7620" marT="7620" marB="0" anchor="ctr"/>
                </a:tc>
                <a:extLst>
                  <a:ext uri="{0D108BD9-81ED-4DB2-BD59-A6C34878D82A}">
                    <a16:rowId xmlns:a16="http://schemas.microsoft.com/office/drawing/2014/main" val="1303177977"/>
                  </a:ext>
                </a:extLst>
              </a:tr>
            </a:tbl>
          </a:graphicData>
        </a:graphic>
      </p:graphicFrame>
      <p:graphicFrame>
        <p:nvGraphicFramePr>
          <p:cNvPr id="10" name="Table 9" descr="" title="">
            <a:extLst>
              <a:ext uri="{FF2B5EF4-FFF2-40B4-BE49-F238E27FC236}">
                <a16:creationId xmlns:a16="http://schemas.microsoft.com/office/drawing/2014/main" id="{2862EB80-270C-1957-4FDC-EEE0417B0469}"/>
              </a:ext>
            </a:extLst>
          </p:cNvPr>
          <p:cNvGraphicFramePr>
            <a:graphicFrameLocks noGrp="1"/>
          </p:cNvGraphicFramePr>
          <p:nvPr>
            <p:extLst>
              <p:ext uri="{D42A27DB-BD31-4B8C-83A1-F6EECF244321}">
                <p14:modId xmlns:p14="http://schemas.microsoft.com/office/powerpoint/2010/main" val="1018313096"/>
              </p:ext>
            </p:extLst>
          </p:nvPr>
        </p:nvGraphicFramePr>
        <p:xfrm>
          <a:off x="338136" y="5317443"/>
          <a:ext cx="5517382" cy="868680"/>
        </p:xfrm>
        <a:graphic>
          <a:graphicData uri="http://schemas.openxmlformats.org/drawingml/2006/table">
            <a:tbl>
              <a:tblPr firstRow="1" bandRow="1">
                <a:tableStyleId>{5C22544A-7EE6-4342-B048-85BDC9FD1C3A}</a:tableStyleId>
              </a:tblPr>
              <a:tblGrid>
                <a:gridCol w="2012470">
                  <a:extLst>
                    <a:ext uri="{9D8B030D-6E8A-4147-A177-3AD203B41FA5}">
                      <a16:colId xmlns:a16="http://schemas.microsoft.com/office/drawing/2014/main" val="4199388513"/>
                    </a:ext>
                  </a:extLst>
                </a:gridCol>
                <a:gridCol w="1168304">
                  <a:extLst>
                    <a:ext uri="{9D8B030D-6E8A-4147-A177-3AD203B41FA5}">
                      <a16:colId xmlns:a16="http://schemas.microsoft.com/office/drawing/2014/main" val="2285746338"/>
                    </a:ext>
                  </a:extLst>
                </a:gridCol>
                <a:gridCol w="1168304">
                  <a:extLst>
                    <a:ext uri="{9D8B030D-6E8A-4147-A177-3AD203B41FA5}">
                      <a16:colId xmlns:a16="http://schemas.microsoft.com/office/drawing/2014/main" val="3939343624"/>
                    </a:ext>
                  </a:extLst>
                </a:gridCol>
                <a:gridCol w="1168304">
                  <a:extLst>
                    <a:ext uri="{9D8B030D-6E8A-4147-A177-3AD203B41FA5}">
                      <a16:colId xmlns:a16="http://schemas.microsoft.com/office/drawing/2014/main" val="104998946"/>
                    </a:ext>
                  </a:extLst>
                </a:gridCol>
              </a:tblGrid>
              <a:tr h="411480">
                <a:tc>
                  <a:txBody>
                    <a:bodyPr/>
                    <a:lstStyle/>
                    <a:p>
                      <a:pPr algn="ctr"/>
                      <a:r>
                        <a:rPr lang="en-GB" sz="1200" dirty="0"/>
                        <a:t>Same sex registered at birth</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3746670265"/>
                  </a:ext>
                </a:extLst>
              </a:tr>
              <a:tr h="411480">
                <a:tc>
                  <a:txBody>
                    <a:bodyPr/>
                    <a:lstStyle/>
                    <a:p>
                      <a:pPr algn="ctr"/>
                      <a:r>
                        <a:rPr lang="en-GB" sz="1200" dirty="0"/>
                        <a:t>Yes</a:t>
                      </a:r>
                    </a:p>
                  </a:txBody>
                  <a:tcPr/>
                </a:tc>
                <a:tc>
                  <a:txBody>
                    <a:bodyPr/>
                    <a:lstStyle/>
                    <a:p>
                      <a:pPr algn="ctr" fontAlgn="ctr"/>
                      <a:r>
                        <a:rPr lang="en-GB" sz="1200" b="0" i="0" u="none" strike="noStrike" dirty="0">
                          <a:solidFill>
                            <a:srgbClr val="000000"/>
                          </a:solidFill>
                          <a:effectLst/>
                          <a:latin typeface="Arial" panose="020B0604020202020204" pitchFamily="34" charset="0"/>
                        </a:rPr>
                        <a:t>100%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100%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100%</a:t>
                      </a:r>
                    </a:p>
                  </a:txBody>
                  <a:tcPr marL="7620" marR="7620" marT="7620" marB="0" anchor="ctr"/>
                </a:tc>
                <a:extLst>
                  <a:ext uri="{0D108BD9-81ED-4DB2-BD59-A6C34878D82A}">
                    <a16:rowId xmlns:a16="http://schemas.microsoft.com/office/drawing/2014/main" val="1090069733"/>
                  </a:ext>
                </a:extLst>
              </a:tr>
            </a:tbl>
          </a:graphicData>
        </a:graphic>
      </p:graphicFrame>
      <p:graphicFrame>
        <p:nvGraphicFramePr>
          <p:cNvPr id="12" name="Content Placeholder 6" descr="" title="">
            <a:extLst>
              <a:ext uri="{FF2B5EF4-FFF2-40B4-BE49-F238E27FC236}">
                <a16:creationId xmlns:a16="http://schemas.microsoft.com/office/drawing/2014/main" id="{DCBC573D-DE7A-D266-E1DF-97EF6A4D33E9}"/>
              </a:ext>
            </a:extLst>
          </p:cNvPr>
          <p:cNvGraphicFramePr>
            <a:graphicFrameLocks/>
          </p:cNvGraphicFramePr>
          <p:nvPr>
            <p:extLst>
              <p:ext uri="{D42A27DB-BD31-4B8C-83A1-F6EECF244321}">
                <p14:modId xmlns:p14="http://schemas.microsoft.com/office/powerpoint/2010/main" val="3273768472"/>
              </p:ext>
            </p:extLst>
          </p:nvPr>
        </p:nvGraphicFramePr>
        <p:xfrm>
          <a:off x="6096001" y="1360911"/>
          <a:ext cx="5517381" cy="1475888"/>
        </p:xfrm>
        <a:graphic>
          <a:graphicData uri="http://schemas.openxmlformats.org/drawingml/2006/table">
            <a:tbl>
              <a:tblPr firstRow="1" bandRow="1">
                <a:tableStyleId>{5C22544A-7EE6-4342-B048-85BDC9FD1C3A}</a:tableStyleId>
              </a:tblPr>
              <a:tblGrid>
                <a:gridCol w="2012469">
                  <a:extLst>
                    <a:ext uri="{9D8B030D-6E8A-4147-A177-3AD203B41FA5}">
                      <a16:colId xmlns:a16="http://schemas.microsoft.com/office/drawing/2014/main" val="2529734390"/>
                    </a:ext>
                  </a:extLst>
                </a:gridCol>
                <a:gridCol w="1168304">
                  <a:extLst>
                    <a:ext uri="{9D8B030D-6E8A-4147-A177-3AD203B41FA5}">
                      <a16:colId xmlns:a16="http://schemas.microsoft.com/office/drawing/2014/main" val="1959053327"/>
                    </a:ext>
                  </a:extLst>
                </a:gridCol>
                <a:gridCol w="1168304">
                  <a:extLst>
                    <a:ext uri="{9D8B030D-6E8A-4147-A177-3AD203B41FA5}">
                      <a16:colId xmlns:a16="http://schemas.microsoft.com/office/drawing/2014/main" val="1327807012"/>
                    </a:ext>
                  </a:extLst>
                </a:gridCol>
                <a:gridCol w="1168304">
                  <a:extLst>
                    <a:ext uri="{9D8B030D-6E8A-4147-A177-3AD203B41FA5}">
                      <a16:colId xmlns:a16="http://schemas.microsoft.com/office/drawing/2014/main" val="2566748651"/>
                    </a:ext>
                  </a:extLst>
                </a:gridCol>
              </a:tblGrid>
              <a:tr h="368972">
                <a:tc>
                  <a:txBody>
                    <a:bodyPr/>
                    <a:lstStyle/>
                    <a:p>
                      <a:pPr algn="ctr"/>
                      <a:r>
                        <a:rPr lang="en-GB" sz="1200" dirty="0"/>
                        <a:t>Sexual orientation</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558682069"/>
                  </a:ext>
                </a:extLst>
              </a:tr>
              <a:tr h="368972">
                <a:tc>
                  <a:txBody>
                    <a:bodyPr/>
                    <a:lstStyle/>
                    <a:p>
                      <a:pPr algn="ctr"/>
                      <a:r>
                        <a:rPr lang="en-GB" sz="1200" dirty="0"/>
                        <a:t>Heterosexual</a:t>
                      </a:r>
                    </a:p>
                  </a:txBody>
                  <a:tcPr/>
                </a:tc>
                <a:tc>
                  <a:txBody>
                    <a:bodyPr/>
                    <a:lstStyle/>
                    <a:p>
                      <a:pPr algn="ctr" fontAlgn="ctr"/>
                      <a:r>
                        <a:rPr lang="en-GB" sz="1200" b="0" i="0" u="none" strike="noStrike" dirty="0">
                          <a:solidFill>
                            <a:srgbClr val="000000"/>
                          </a:solidFill>
                          <a:effectLst/>
                          <a:latin typeface="Arial" panose="020B0604020202020204" pitchFamily="34" charset="0"/>
                        </a:rPr>
                        <a:t>80%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96%</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84%</a:t>
                      </a:r>
                    </a:p>
                  </a:txBody>
                  <a:tcPr marL="7620" marR="7620" marT="7620" marB="0" anchor="ctr"/>
                </a:tc>
                <a:extLst>
                  <a:ext uri="{0D108BD9-81ED-4DB2-BD59-A6C34878D82A}">
                    <a16:rowId xmlns:a16="http://schemas.microsoft.com/office/drawing/2014/main" val="2721511758"/>
                  </a:ext>
                </a:extLst>
              </a:tr>
              <a:tr h="368972">
                <a:tc>
                  <a:txBody>
                    <a:bodyPr/>
                    <a:lstStyle/>
                    <a:p>
                      <a:pPr algn="ctr"/>
                      <a:r>
                        <a:rPr lang="en-GB" sz="1200" dirty="0"/>
                        <a:t>Gay / Lesbian</a:t>
                      </a:r>
                    </a:p>
                  </a:txBody>
                  <a:tcPr/>
                </a:tc>
                <a:tc>
                  <a:txBody>
                    <a:bodyPr/>
                    <a:lstStyle/>
                    <a:p>
                      <a:pPr algn="ctr" fontAlgn="ctr"/>
                      <a:r>
                        <a:rPr lang="en-GB" sz="1200" b="0" i="0" u="none" strike="noStrike" dirty="0">
                          <a:solidFill>
                            <a:srgbClr val="000000"/>
                          </a:solidFill>
                          <a:effectLst/>
                          <a:latin typeface="Arial" panose="020B0604020202020204" pitchFamily="34" charset="0"/>
                        </a:rPr>
                        <a:t>10%</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a:t>
                      </a:r>
                    </a:p>
                  </a:txBody>
                  <a:tcPr marL="7620" marR="7620" marT="7620" marB="0" anchor="ctr"/>
                </a:tc>
                <a:extLst>
                  <a:ext uri="{0D108BD9-81ED-4DB2-BD59-A6C34878D82A}">
                    <a16:rowId xmlns:a16="http://schemas.microsoft.com/office/drawing/2014/main" val="203233641"/>
                  </a:ext>
                </a:extLst>
              </a:tr>
              <a:tr h="368972">
                <a:tc>
                  <a:txBody>
                    <a:bodyPr/>
                    <a:lstStyle/>
                    <a:p>
                      <a:pPr algn="ctr"/>
                      <a:r>
                        <a:rPr lang="en-GB" sz="1200" dirty="0"/>
                        <a:t>Prefer not to say</a:t>
                      </a:r>
                    </a:p>
                  </a:txBody>
                  <a:tcPr/>
                </a:tc>
                <a:tc>
                  <a:txBody>
                    <a:bodyPr/>
                    <a:lstStyle/>
                    <a:p>
                      <a:pPr algn="ctr" fontAlgn="ctr"/>
                      <a:r>
                        <a:rPr lang="en-GB" sz="1200" b="0" i="0" u="none" strike="noStrike" dirty="0">
                          <a:solidFill>
                            <a:srgbClr val="000000"/>
                          </a:solidFill>
                          <a:effectLst/>
                          <a:latin typeface="Arial" panose="020B0604020202020204" pitchFamily="34" charset="0"/>
                        </a:rPr>
                        <a:t>10%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a:t>
                      </a:r>
                    </a:p>
                  </a:txBody>
                  <a:tcPr marL="7620" marR="7620" marT="7620" marB="0" anchor="ctr"/>
                </a:tc>
                <a:extLst>
                  <a:ext uri="{0D108BD9-81ED-4DB2-BD59-A6C34878D82A}">
                    <a16:rowId xmlns:a16="http://schemas.microsoft.com/office/drawing/2014/main" val="778748890"/>
                  </a:ext>
                </a:extLst>
              </a:tr>
            </a:tbl>
          </a:graphicData>
        </a:graphic>
      </p:graphicFrame>
      <p:graphicFrame>
        <p:nvGraphicFramePr>
          <p:cNvPr id="14" name="Content Placeholder 6" descr="" title="">
            <a:extLst>
              <a:ext uri="{FF2B5EF4-FFF2-40B4-BE49-F238E27FC236}">
                <a16:creationId xmlns:a16="http://schemas.microsoft.com/office/drawing/2014/main" id="{99A05B9F-2719-CBFF-7FCD-EF029CB8B806}"/>
              </a:ext>
            </a:extLst>
          </p:cNvPr>
          <p:cNvGraphicFramePr>
            <a:graphicFrameLocks/>
          </p:cNvGraphicFramePr>
          <p:nvPr>
            <p:extLst>
              <p:ext uri="{D42A27DB-BD31-4B8C-83A1-F6EECF244321}">
                <p14:modId xmlns:p14="http://schemas.microsoft.com/office/powerpoint/2010/main" val="3114747567"/>
              </p:ext>
            </p:extLst>
          </p:nvPr>
        </p:nvGraphicFramePr>
        <p:xfrm>
          <a:off x="6096001" y="3055677"/>
          <a:ext cx="5517381" cy="1475888"/>
        </p:xfrm>
        <a:graphic>
          <a:graphicData uri="http://schemas.openxmlformats.org/drawingml/2006/table">
            <a:tbl>
              <a:tblPr firstRow="1" bandRow="1">
                <a:tableStyleId>{5C22544A-7EE6-4342-B048-85BDC9FD1C3A}</a:tableStyleId>
              </a:tblPr>
              <a:tblGrid>
                <a:gridCol w="2012469">
                  <a:extLst>
                    <a:ext uri="{9D8B030D-6E8A-4147-A177-3AD203B41FA5}">
                      <a16:colId xmlns:a16="http://schemas.microsoft.com/office/drawing/2014/main" val="2529734390"/>
                    </a:ext>
                  </a:extLst>
                </a:gridCol>
                <a:gridCol w="1168304">
                  <a:extLst>
                    <a:ext uri="{9D8B030D-6E8A-4147-A177-3AD203B41FA5}">
                      <a16:colId xmlns:a16="http://schemas.microsoft.com/office/drawing/2014/main" val="1959053327"/>
                    </a:ext>
                  </a:extLst>
                </a:gridCol>
                <a:gridCol w="1168304">
                  <a:extLst>
                    <a:ext uri="{9D8B030D-6E8A-4147-A177-3AD203B41FA5}">
                      <a16:colId xmlns:a16="http://schemas.microsoft.com/office/drawing/2014/main" val="1327807012"/>
                    </a:ext>
                  </a:extLst>
                </a:gridCol>
                <a:gridCol w="1168304">
                  <a:extLst>
                    <a:ext uri="{9D8B030D-6E8A-4147-A177-3AD203B41FA5}">
                      <a16:colId xmlns:a16="http://schemas.microsoft.com/office/drawing/2014/main" val="2566748651"/>
                    </a:ext>
                  </a:extLst>
                </a:gridCol>
              </a:tblGrid>
              <a:tr h="368972">
                <a:tc>
                  <a:txBody>
                    <a:bodyPr/>
                    <a:lstStyle/>
                    <a:p>
                      <a:pPr algn="ctr"/>
                      <a:r>
                        <a:rPr lang="en-GB" sz="1200" dirty="0"/>
                        <a:t>Disability</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558682069"/>
                  </a:ext>
                </a:extLst>
              </a:tr>
              <a:tr h="368972">
                <a:tc>
                  <a:txBody>
                    <a:bodyPr/>
                    <a:lstStyle/>
                    <a:p>
                      <a:pPr algn="ctr"/>
                      <a:r>
                        <a:rPr lang="en-GB" sz="1200" dirty="0"/>
                        <a:t>Yes</a:t>
                      </a:r>
                    </a:p>
                  </a:txBody>
                  <a:tcP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2721511758"/>
                  </a:ext>
                </a:extLst>
              </a:tr>
              <a:tr h="368972">
                <a:tc>
                  <a:txBody>
                    <a:bodyPr/>
                    <a:lstStyle/>
                    <a:p>
                      <a:pPr algn="ctr"/>
                      <a:r>
                        <a:rPr lang="en-GB" sz="1200" dirty="0"/>
                        <a:t>No</a:t>
                      </a:r>
                    </a:p>
                  </a:txBody>
                  <a:tcPr/>
                </a:tc>
                <a:tc>
                  <a:txBody>
                    <a:bodyPr/>
                    <a:lstStyle/>
                    <a:p>
                      <a:pPr algn="ctr" fontAlgn="ctr"/>
                      <a:r>
                        <a:rPr lang="en-GB" sz="1200" b="0" i="0" u="none" strike="noStrike" dirty="0">
                          <a:solidFill>
                            <a:srgbClr val="000000"/>
                          </a:solidFill>
                          <a:effectLst/>
                          <a:latin typeface="Arial" panose="020B0604020202020204" pitchFamily="34" charset="0"/>
                        </a:rPr>
                        <a:t>95%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100%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96%</a:t>
                      </a:r>
                    </a:p>
                  </a:txBody>
                  <a:tcPr marL="7620" marR="7620" marT="7620" marB="0" anchor="ctr"/>
                </a:tc>
                <a:extLst>
                  <a:ext uri="{0D108BD9-81ED-4DB2-BD59-A6C34878D82A}">
                    <a16:rowId xmlns:a16="http://schemas.microsoft.com/office/drawing/2014/main" val="203233641"/>
                  </a:ext>
                </a:extLst>
              </a:tr>
              <a:tr h="368972">
                <a:tc>
                  <a:txBody>
                    <a:bodyPr/>
                    <a:lstStyle/>
                    <a:p>
                      <a:pPr algn="ctr"/>
                      <a:r>
                        <a:rPr lang="en-GB" sz="1200" dirty="0"/>
                        <a:t>No response</a:t>
                      </a:r>
                    </a:p>
                  </a:txBody>
                  <a:tcP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778748890"/>
                  </a:ext>
                </a:extLst>
              </a:tr>
            </a:tbl>
          </a:graphicData>
        </a:graphic>
      </p:graphicFrame>
      <p:graphicFrame>
        <p:nvGraphicFramePr>
          <p:cNvPr id="16" name="Table 15" descr="" title="">
            <a:extLst>
              <a:ext uri="{FF2B5EF4-FFF2-40B4-BE49-F238E27FC236}">
                <a16:creationId xmlns:a16="http://schemas.microsoft.com/office/drawing/2014/main" id="{EE0B3517-B6E5-9662-A82D-D36EA040C1DA}"/>
              </a:ext>
            </a:extLst>
          </p:cNvPr>
          <p:cNvGraphicFramePr>
            <a:graphicFrameLocks noGrp="1"/>
          </p:cNvGraphicFramePr>
          <p:nvPr>
            <p:extLst>
              <p:ext uri="{D42A27DB-BD31-4B8C-83A1-F6EECF244321}">
                <p14:modId xmlns:p14="http://schemas.microsoft.com/office/powerpoint/2010/main" val="2555824340"/>
              </p:ext>
            </p:extLst>
          </p:nvPr>
        </p:nvGraphicFramePr>
        <p:xfrm>
          <a:off x="6096001" y="4617414"/>
          <a:ext cx="5517382" cy="1475888"/>
        </p:xfrm>
        <a:graphic>
          <a:graphicData uri="http://schemas.openxmlformats.org/drawingml/2006/table">
            <a:tbl>
              <a:tblPr firstRow="1" bandRow="1">
                <a:tableStyleId>{5C22544A-7EE6-4342-B048-85BDC9FD1C3A}</a:tableStyleId>
              </a:tblPr>
              <a:tblGrid>
                <a:gridCol w="2012470">
                  <a:extLst>
                    <a:ext uri="{9D8B030D-6E8A-4147-A177-3AD203B41FA5}">
                      <a16:colId xmlns:a16="http://schemas.microsoft.com/office/drawing/2014/main" val="586429576"/>
                    </a:ext>
                  </a:extLst>
                </a:gridCol>
                <a:gridCol w="1168304">
                  <a:extLst>
                    <a:ext uri="{9D8B030D-6E8A-4147-A177-3AD203B41FA5}">
                      <a16:colId xmlns:a16="http://schemas.microsoft.com/office/drawing/2014/main" val="2174995678"/>
                    </a:ext>
                  </a:extLst>
                </a:gridCol>
                <a:gridCol w="1168304">
                  <a:extLst>
                    <a:ext uri="{9D8B030D-6E8A-4147-A177-3AD203B41FA5}">
                      <a16:colId xmlns:a16="http://schemas.microsoft.com/office/drawing/2014/main" val="2547143644"/>
                    </a:ext>
                  </a:extLst>
                </a:gridCol>
                <a:gridCol w="1168304">
                  <a:extLst>
                    <a:ext uri="{9D8B030D-6E8A-4147-A177-3AD203B41FA5}">
                      <a16:colId xmlns:a16="http://schemas.microsoft.com/office/drawing/2014/main" val="3478168923"/>
                    </a:ext>
                  </a:extLst>
                </a:gridCol>
              </a:tblGrid>
              <a:tr h="368972">
                <a:tc>
                  <a:txBody>
                    <a:bodyPr/>
                    <a:lstStyle/>
                    <a:p>
                      <a:pPr algn="ctr"/>
                      <a:r>
                        <a:rPr lang="en-GB" sz="1200" dirty="0"/>
                        <a:t>Activities limited</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240439223"/>
                  </a:ext>
                </a:extLst>
              </a:tr>
              <a:tr h="368972">
                <a:tc>
                  <a:txBody>
                    <a:bodyPr/>
                    <a:lstStyle/>
                    <a:p>
                      <a:pPr algn="ctr"/>
                      <a:r>
                        <a:rPr lang="en-GB" sz="1200" dirty="0"/>
                        <a:t>Yes, limited a little</a:t>
                      </a:r>
                    </a:p>
                  </a:txBody>
                  <a:tcP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extLst>
                  <a:ext uri="{0D108BD9-81ED-4DB2-BD59-A6C34878D82A}">
                    <a16:rowId xmlns:a16="http://schemas.microsoft.com/office/drawing/2014/main" val="1056396077"/>
                  </a:ext>
                </a:extLst>
              </a:tr>
              <a:tr h="368972">
                <a:tc>
                  <a:txBody>
                    <a:bodyPr/>
                    <a:lstStyle/>
                    <a:p>
                      <a:pPr algn="ctr"/>
                      <a:r>
                        <a:rPr lang="en-GB" sz="1200" dirty="0"/>
                        <a:t>No</a:t>
                      </a:r>
                    </a:p>
                  </a:txBody>
                  <a:tcPr/>
                </a:tc>
                <a:tc>
                  <a:txBody>
                    <a:bodyPr/>
                    <a:lstStyle/>
                    <a:p>
                      <a:pPr algn="ctr" fontAlgn="ctr"/>
                      <a:r>
                        <a:rPr lang="en-GB" sz="1200" b="0" i="0" u="none" strike="noStrike">
                          <a:solidFill>
                            <a:srgbClr val="000000"/>
                          </a:solidFill>
                          <a:effectLst/>
                          <a:latin typeface="Arial" panose="020B0604020202020204" pitchFamily="34" charset="0"/>
                        </a:rPr>
                        <a:t>95%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100%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86%</a:t>
                      </a:r>
                    </a:p>
                  </a:txBody>
                  <a:tcPr marL="7620" marR="7620" marT="7620" marB="0" anchor="ctr"/>
                </a:tc>
                <a:extLst>
                  <a:ext uri="{0D108BD9-81ED-4DB2-BD59-A6C34878D82A}">
                    <a16:rowId xmlns:a16="http://schemas.microsoft.com/office/drawing/2014/main" val="1302705286"/>
                  </a:ext>
                </a:extLst>
              </a:tr>
              <a:tr h="368972">
                <a:tc>
                  <a:txBody>
                    <a:bodyPr/>
                    <a:lstStyle/>
                    <a:p>
                      <a:pPr algn="ctr"/>
                      <a:r>
                        <a:rPr lang="en-GB" sz="1200" dirty="0"/>
                        <a:t>No response</a:t>
                      </a:r>
                    </a:p>
                  </a:txBody>
                  <a:tcP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14%</a:t>
                      </a:r>
                    </a:p>
                  </a:txBody>
                  <a:tcPr marL="7620" marR="7620" marT="7620" marB="0" anchor="ctr"/>
                </a:tc>
                <a:extLst>
                  <a:ext uri="{0D108BD9-81ED-4DB2-BD59-A6C34878D82A}">
                    <a16:rowId xmlns:a16="http://schemas.microsoft.com/office/drawing/2014/main" val="4234941381"/>
                  </a:ext>
                </a:extLst>
              </a:tr>
            </a:tbl>
          </a:graphicData>
        </a:graphic>
      </p:graphicFrame>
    </p:spTree>
    <p:extLst>
      <p:ext uri="{BB962C8B-B14F-4D97-AF65-F5344CB8AC3E}">
        <p14:creationId xmlns:p14="http://schemas.microsoft.com/office/powerpoint/2010/main" val="3009155716"/>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 name="Title 2" descr="" title="">
            <a:extLst>
              <a:ext uri="{FF2B5EF4-FFF2-40B4-BE49-F238E27FC236}">
                <a16:creationId xmlns:a16="http://schemas.microsoft.com/office/drawing/2014/main" id="{9D346F6F-AC5B-6A17-3A6F-B6A1953271BF}"/>
              </a:ext>
            </a:extLst>
          </p:cNvPr>
          <p:cNvSpPr>
            <a:spLocks noGrp="1"/>
          </p:cNvSpPr>
          <p:nvPr>
            <p:ph type="title"/>
          </p:nvPr>
        </p:nvSpPr>
        <p:spPr>
          <a:xfrm>
            <a:off x="274441" y="270712"/>
            <a:ext cx="11512550" cy="585216"/>
          </a:xfrm>
        </p:spPr>
        <p:txBody>
          <a:bodyPr/>
          <a:lstStyle/>
          <a:p>
            <a:r>
              <a:rPr lang="en-US" dirty="0"/>
              <a:t>Survey Response: Ethnicity, Religion &amp; Belief</a:t>
            </a:r>
          </a:p>
        </p:txBody>
      </p:sp>
      <p:graphicFrame>
        <p:nvGraphicFramePr>
          <p:cNvPr id="7" name="Content Placeholder 6" descr="" title="">
            <a:extLst>
              <a:ext uri="{FF2B5EF4-FFF2-40B4-BE49-F238E27FC236}">
                <a16:creationId xmlns:a16="http://schemas.microsoft.com/office/drawing/2014/main" id="{7E3318E5-880D-5055-547E-5B2DAAD03B5B}"/>
              </a:ext>
            </a:extLst>
          </p:cNvPr>
          <p:cNvGraphicFramePr>
            <a:graphicFrameLocks noGrp="1"/>
          </p:cNvGraphicFramePr>
          <p:nvPr>
            <p:ph idx="1"/>
            <p:extLst>
              <p:ext uri="{D42A27DB-BD31-4B8C-83A1-F6EECF244321}">
                <p14:modId xmlns:p14="http://schemas.microsoft.com/office/powerpoint/2010/main" val="3714567854"/>
              </p:ext>
            </p:extLst>
          </p:nvPr>
        </p:nvGraphicFramePr>
        <p:xfrm>
          <a:off x="274441" y="716840"/>
          <a:ext cx="5724594" cy="5577840"/>
        </p:xfrm>
        <a:graphic>
          <a:graphicData uri="http://schemas.openxmlformats.org/drawingml/2006/table">
            <a:tbl>
              <a:tblPr firstRow="1" bandRow="1">
                <a:tableStyleId>{5C22544A-7EE6-4342-B048-85BDC9FD1C3A}</a:tableStyleId>
              </a:tblPr>
              <a:tblGrid>
                <a:gridCol w="2520000">
                  <a:extLst>
                    <a:ext uri="{9D8B030D-6E8A-4147-A177-3AD203B41FA5}">
                      <a16:colId xmlns:a16="http://schemas.microsoft.com/office/drawing/2014/main" val="2529734390"/>
                    </a:ext>
                  </a:extLst>
                </a:gridCol>
                <a:gridCol w="1068198">
                  <a:extLst>
                    <a:ext uri="{9D8B030D-6E8A-4147-A177-3AD203B41FA5}">
                      <a16:colId xmlns:a16="http://schemas.microsoft.com/office/drawing/2014/main" val="1959053327"/>
                    </a:ext>
                  </a:extLst>
                </a:gridCol>
                <a:gridCol w="1068198">
                  <a:extLst>
                    <a:ext uri="{9D8B030D-6E8A-4147-A177-3AD203B41FA5}">
                      <a16:colId xmlns:a16="http://schemas.microsoft.com/office/drawing/2014/main" val="1327807012"/>
                    </a:ext>
                  </a:extLst>
                </a:gridCol>
                <a:gridCol w="1068198">
                  <a:extLst>
                    <a:ext uri="{9D8B030D-6E8A-4147-A177-3AD203B41FA5}">
                      <a16:colId xmlns:a16="http://schemas.microsoft.com/office/drawing/2014/main" val="2566748651"/>
                    </a:ext>
                  </a:extLst>
                </a:gridCol>
              </a:tblGrid>
              <a:tr h="411480">
                <a:tc>
                  <a:txBody>
                    <a:bodyPr/>
                    <a:lstStyle/>
                    <a:p>
                      <a:pPr algn="ctr"/>
                      <a:r>
                        <a:rPr lang="en-GB" sz="1200" dirty="0"/>
                        <a:t>Ethnicity</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558682069"/>
                  </a:ext>
                </a:extLst>
              </a:tr>
              <a:tr h="411480">
                <a:tc>
                  <a:txBody>
                    <a:bodyPr/>
                    <a:lstStyle/>
                    <a:p>
                      <a:pPr algn="ctr"/>
                      <a:r>
                        <a:rPr lang="en-GB" sz="1200" dirty="0"/>
                        <a:t>Asian/Asian British - Chinese</a:t>
                      </a:r>
                    </a:p>
                  </a:txBody>
                  <a:tcP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extLst>
                  <a:ext uri="{0D108BD9-81ED-4DB2-BD59-A6C34878D82A}">
                    <a16:rowId xmlns:a16="http://schemas.microsoft.com/office/drawing/2014/main" val="2721511758"/>
                  </a:ext>
                </a:extLst>
              </a:tr>
              <a:tr h="411480">
                <a:tc>
                  <a:txBody>
                    <a:bodyPr/>
                    <a:lstStyle/>
                    <a:p>
                      <a:pPr algn="ctr"/>
                      <a:r>
                        <a:rPr lang="en-GB" sz="1200" dirty="0"/>
                        <a:t>Asian/Asian British - Indian</a:t>
                      </a:r>
                    </a:p>
                  </a:txBody>
                  <a:tcP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extLst>
                  <a:ext uri="{0D108BD9-81ED-4DB2-BD59-A6C34878D82A}">
                    <a16:rowId xmlns:a16="http://schemas.microsoft.com/office/drawing/2014/main" val="203233641"/>
                  </a:ext>
                </a:extLst>
              </a:tr>
              <a:tr h="411480">
                <a:tc>
                  <a:txBody>
                    <a:bodyPr/>
                    <a:lstStyle/>
                    <a:p>
                      <a:pPr algn="ctr" fontAlgn="ctr"/>
                      <a:r>
                        <a:rPr lang="en-GB" sz="1200" b="0" i="0" u="none" strike="noStrike" dirty="0">
                          <a:solidFill>
                            <a:srgbClr val="000000"/>
                          </a:solidFill>
                          <a:effectLst/>
                          <a:latin typeface="Arial" panose="020B0604020202020204" pitchFamily="34" charset="0"/>
                        </a:rPr>
                        <a:t>Black/Black British - African</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extLst>
                  <a:ext uri="{0D108BD9-81ED-4DB2-BD59-A6C34878D82A}">
                    <a16:rowId xmlns:a16="http://schemas.microsoft.com/office/drawing/2014/main" val="778748890"/>
                  </a:ext>
                </a:extLst>
              </a:tr>
              <a:tr h="411480">
                <a:tc>
                  <a:txBody>
                    <a:bodyPr/>
                    <a:lstStyle/>
                    <a:p>
                      <a:pPr algn="ctr" fontAlgn="ctr"/>
                      <a:r>
                        <a:rPr lang="en-GB" sz="1200" b="0" i="0" u="none" strike="noStrike" dirty="0">
                          <a:solidFill>
                            <a:srgbClr val="000000"/>
                          </a:solidFill>
                          <a:effectLst/>
                          <a:latin typeface="Arial" panose="020B0604020202020204" pitchFamily="34" charset="0"/>
                        </a:rPr>
                        <a:t>Black/Black British - Caribbean</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extLst>
                  <a:ext uri="{0D108BD9-81ED-4DB2-BD59-A6C34878D82A}">
                    <a16:rowId xmlns:a16="http://schemas.microsoft.com/office/drawing/2014/main" val="3246505414"/>
                  </a:ext>
                </a:extLst>
              </a:tr>
              <a:tr h="411480">
                <a:tc>
                  <a:txBody>
                    <a:bodyPr/>
                    <a:lstStyle/>
                    <a:p>
                      <a:pPr algn="ctr"/>
                      <a:r>
                        <a:rPr lang="en-US" sz="1200" dirty="0"/>
                        <a:t>Mixed/Multiple ethnic group - White and Asian</a:t>
                      </a:r>
                      <a:endParaRPr lang="en-GB" sz="1200" dirty="0"/>
                    </a:p>
                  </a:txBody>
                  <a:tcP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3625241902"/>
                  </a:ext>
                </a:extLst>
              </a:tr>
              <a:tr h="411480">
                <a:tc>
                  <a:txBody>
                    <a:bodyPr/>
                    <a:lstStyle/>
                    <a:p>
                      <a:pPr algn="ctr"/>
                      <a:r>
                        <a:rPr lang="en-US" sz="1200" dirty="0"/>
                        <a:t>Mixed/Multiple ethnic group - White and Black African</a:t>
                      </a:r>
                      <a:endParaRPr lang="en-GB" sz="1200" dirty="0"/>
                    </a:p>
                  </a:txBody>
                  <a:tcP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3801615951"/>
                  </a:ext>
                </a:extLst>
              </a:tr>
              <a:tr h="411480">
                <a:tc>
                  <a:txBody>
                    <a:bodyPr/>
                    <a:lstStyle/>
                    <a:p>
                      <a:pPr algn="ctr"/>
                      <a:r>
                        <a:rPr lang="en-US" sz="1200" dirty="0"/>
                        <a:t>Any other Mixed / Multiple ethnic background</a:t>
                      </a:r>
                      <a:endParaRPr lang="en-GB" sz="1200" dirty="0"/>
                    </a:p>
                  </a:txBody>
                  <a:tcP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extLst>
                  <a:ext uri="{0D108BD9-81ED-4DB2-BD59-A6C34878D82A}">
                    <a16:rowId xmlns:a16="http://schemas.microsoft.com/office/drawing/2014/main" val="3735897371"/>
                  </a:ext>
                </a:extLst>
              </a:tr>
              <a:tr h="411480">
                <a:tc>
                  <a:txBody>
                    <a:bodyPr/>
                    <a:lstStyle/>
                    <a:p>
                      <a:pPr algn="ctr"/>
                      <a:r>
                        <a:rPr lang="en-US" sz="1200" dirty="0"/>
                        <a:t>White - British / English / Welsh / Northern Irish / Scottish</a:t>
                      </a:r>
                      <a:endParaRPr lang="en-GB" sz="1200" dirty="0"/>
                    </a:p>
                  </a:txBody>
                  <a:tcPr/>
                </a:tc>
                <a:tc>
                  <a:txBody>
                    <a:bodyPr/>
                    <a:lstStyle/>
                    <a:p>
                      <a:pPr algn="ctr" fontAlgn="ctr"/>
                      <a:r>
                        <a:rPr lang="en-GB" sz="1200" b="0" i="0" u="none" strike="noStrike" dirty="0">
                          <a:solidFill>
                            <a:srgbClr val="000000"/>
                          </a:solidFill>
                          <a:effectLst/>
                          <a:latin typeface="Arial" panose="020B0604020202020204" pitchFamily="34" charset="0"/>
                        </a:rPr>
                        <a:t>90%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54%</a:t>
                      </a:r>
                    </a:p>
                  </a:txBody>
                  <a:tcPr marL="7620" marR="7620" marT="7620" marB="0" anchor="ctr"/>
                </a:tc>
                <a:extLst>
                  <a:ext uri="{0D108BD9-81ED-4DB2-BD59-A6C34878D82A}">
                    <a16:rowId xmlns:a16="http://schemas.microsoft.com/office/drawing/2014/main" val="513642476"/>
                  </a:ext>
                </a:extLst>
              </a:tr>
              <a:tr h="411480">
                <a:tc>
                  <a:txBody>
                    <a:bodyPr/>
                    <a:lstStyle/>
                    <a:p>
                      <a:pPr algn="ctr"/>
                      <a:r>
                        <a:rPr lang="en-GB" sz="1200" dirty="0"/>
                        <a:t>White - Irish</a:t>
                      </a:r>
                    </a:p>
                  </a:txBody>
                  <a:tcP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extLst>
                  <a:ext uri="{0D108BD9-81ED-4DB2-BD59-A6C34878D82A}">
                    <a16:rowId xmlns:a16="http://schemas.microsoft.com/office/drawing/2014/main" val="283448707"/>
                  </a:ext>
                </a:extLst>
              </a:tr>
              <a:tr h="411480">
                <a:tc>
                  <a:txBody>
                    <a:bodyPr/>
                    <a:lstStyle/>
                    <a:p>
                      <a:pPr algn="ctr"/>
                      <a:r>
                        <a:rPr lang="en-GB" sz="1200" dirty="0"/>
                        <a:t>Any other White background</a:t>
                      </a:r>
                    </a:p>
                  </a:txBody>
                  <a:tcP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16%</a:t>
                      </a:r>
                    </a:p>
                  </a:txBody>
                  <a:tcPr marL="7620" marR="7620" marT="7620" marB="0" anchor="ctr"/>
                </a:tc>
                <a:extLst>
                  <a:ext uri="{0D108BD9-81ED-4DB2-BD59-A6C34878D82A}">
                    <a16:rowId xmlns:a16="http://schemas.microsoft.com/office/drawing/2014/main" val="2550128534"/>
                  </a:ext>
                </a:extLst>
              </a:tr>
              <a:tr h="411480">
                <a:tc>
                  <a:txBody>
                    <a:bodyPr/>
                    <a:lstStyle/>
                    <a:p>
                      <a:pPr algn="ctr"/>
                      <a:r>
                        <a:rPr lang="en-US" sz="1200" dirty="0"/>
                        <a:t>Other ethnic group - Any other ethnic background</a:t>
                      </a:r>
                      <a:endParaRPr lang="en-GB" sz="1200" dirty="0"/>
                    </a:p>
                  </a:txBody>
                  <a:tcP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extLst>
                  <a:ext uri="{0D108BD9-81ED-4DB2-BD59-A6C34878D82A}">
                    <a16:rowId xmlns:a16="http://schemas.microsoft.com/office/drawing/2014/main" val="2433443325"/>
                  </a:ext>
                </a:extLst>
              </a:tr>
              <a:tr h="411480">
                <a:tc>
                  <a:txBody>
                    <a:bodyPr/>
                    <a:lstStyle/>
                    <a:p>
                      <a:pPr algn="ctr"/>
                      <a:r>
                        <a:rPr lang="en-GB" sz="1200" dirty="0"/>
                        <a:t>No response</a:t>
                      </a:r>
                    </a:p>
                  </a:txBody>
                  <a:tcP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10%</a:t>
                      </a:r>
                    </a:p>
                  </a:txBody>
                  <a:tcPr marL="7620" marR="7620" marT="7620" marB="0" anchor="ctr"/>
                </a:tc>
                <a:extLst>
                  <a:ext uri="{0D108BD9-81ED-4DB2-BD59-A6C34878D82A}">
                    <a16:rowId xmlns:a16="http://schemas.microsoft.com/office/drawing/2014/main" val="1500848145"/>
                  </a:ext>
                </a:extLst>
              </a:tr>
            </a:tbl>
          </a:graphicData>
        </a:graphic>
      </p:graphicFrame>
      <p:sp>
        <p:nvSpPr>
          <p:cNvPr id="4" name="Slide Number Placeholder 3" descr="" title="">
            <a:extLst>
              <a:ext uri="{FF2B5EF4-FFF2-40B4-BE49-F238E27FC236}">
                <a16:creationId xmlns:a16="http://schemas.microsoft.com/office/drawing/2014/main" id="{3C340D58-0610-D50F-2303-4B4A21DA1217}"/>
              </a:ext>
            </a:extLst>
          </p:cNvPr>
          <p:cNvSpPr>
            <a:spLocks noGrp="1"/>
          </p:cNvSpPr>
          <p:nvPr>
            <p:ph type="sldNum" sz="quarter" idx="12"/>
          </p:nvPr>
        </p:nvSpPr>
        <p:spPr>
          <a:xfrm>
            <a:off x="11454479" y="6537485"/>
            <a:ext cx="457200" cy="182880"/>
          </a:xfrm>
        </p:spPr>
        <p:txBody>
          <a:bodyPr anchor="t">
            <a:normAutofit/>
          </a:bodyPr>
          <a:lstStyle/>
          <a:p>
            <a:pPr>
              <a:spcAft>
                <a:spcPts val="600"/>
              </a:spcAft>
            </a:pPr>
            <a:fld id="{6E57041B-7A30-4191-B4AE-27E4D3423325}" type="slidenum">
              <a:rPr lang="en-US" smtClean="0"/>
              <a:pPr>
                <a:spcAft>
                  <a:spcPts val="600"/>
                </a:spcAft>
              </a:pPr>
              <a:t>4</a:t>
            </a:fld>
            <a:endParaRPr lang="en-US"/>
          </a:p>
        </p:txBody>
      </p:sp>
      <p:graphicFrame>
        <p:nvGraphicFramePr>
          <p:cNvPr id="2" name="Table 1" descr="" title="">
            <a:extLst>
              <a:ext uri="{FF2B5EF4-FFF2-40B4-BE49-F238E27FC236}">
                <a16:creationId xmlns:a16="http://schemas.microsoft.com/office/drawing/2014/main" id="{82809EC7-8A4F-6AF0-665D-FE15E6969DFA}"/>
              </a:ext>
            </a:extLst>
          </p:cNvPr>
          <p:cNvGraphicFramePr>
            <a:graphicFrameLocks noGrp="1"/>
          </p:cNvGraphicFramePr>
          <p:nvPr>
            <p:extLst>
              <p:ext uri="{D42A27DB-BD31-4B8C-83A1-F6EECF244321}">
                <p14:modId xmlns:p14="http://schemas.microsoft.com/office/powerpoint/2010/main" val="2731305018"/>
              </p:ext>
            </p:extLst>
          </p:nvPr>
        </p:nvGraphicFramePr>
        <p:xfrm>
          <a:off x="6192966" y="2270424"/>
          <a:ext cx="5568399" cy="2093917"/>
        </p:xfrm>
        <a:graphic>
          <a:graphicData uri="http://schemas.openxmlformats.org/drawingml/2006/table">
            <a:tbl>
              <a:tblPr firstRow="1" bandRow="1">
                <a:tableStyleId>{5C22544A-7EE6-4342-B048-85BDC9FD1C3A}</a:tableStyleId>
              </a:tblPr>
              <a:tblGrid>
                <a:gridCol w="2422746">
                  <a:extLst>
                    <a:ext uri="{9D8B030D-6E8A-4147-A177-3AD203B41FA5}">
                      <a16:colId xmlns:a16="http://schemas.microsoft.com/office/drawing/2014/main" val="3355031710"/>
                    </a:ext>
                  </a:extLst>
                </a:gridCol>
                <a:gridCol w="1048551">
                  <a:extLst>
                    <a:ext uri="{9D8B030D-6E8A-4147-A177-3AD203B41FA5}">
                      <a16:colId xmlns:a16="http://schemas.microsoft.com/office/drawing/2014/main" val="3192164365"/>
                    </a:ext>
                  </a:extLst>
                </a:gridCol>
                <a:gridCol w="1048551">
                  <a:extLst>
                    <a:ext uri="{9D8B030D-6E8A-4147-A177-3AD203B41FA5}">
                      <a16:colId xmlns:a16="http://schemas.microsoft.com/office/drawing/2014/main" val="2336027790"/>
                    </a:ext>
                  </a:extLst>
                </a:gridCol>
                <a:gridCol w="1048551">
                  <a:extLst>
                    <a:ext uri="{9D8B030D-6E8A-4147-A177-3AD203B41FA5}">
                      <a16:colId xmlns:a16="http://schemas.microsoft.com/office/drawing/2014/main" val="3283038959"/>
                    </a:ext>
                  </a:extLst>
                </a:gridCol>
              </a:tblGrid>
              <a:tr h="299131">
                <a:tc>
                  <a:txBody>
                    <a:bodyPr/>
                    <a:lstStyle/>
                    <a:p>
                      <a:pPr algn="ctr"/>
                      <a:r>
                        <a:rPr lang="en-GB" sz="1200" dirty="0"/>
                        <a:t>Religion or belief</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216394642"/>
                  </a:ext>
                </a:extLst>
              </a:tr>
              <a:tr h="299131">
                <a:tc>
                  <a:txBody>
                    <a:bodyPr/>
                    <a:lstStyle/>
                    <a:p>
                      <a:pPr algn="ctr" fontAlgn="ctr"/>
                      <a:r>
                        <a:rPr lang="en-GB" sz="1200" b="0" i="0" u="none" strike="noStrike" dirty="0">
                          <a:solidFill>
                            <a:srgbClr val="000000"/>
                          </a:solidFill>
                          <a:effectLst/>
                          <a:latin typeface="Arial" panose="020B0604020202020204" pitchFamily="34" charset="0"/>
                        </a:rPr>
                        <a:t>No religion or belief</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62%</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50%</a:t>
                      </a:r>
                    </a:p>
                  </a:txBody>
                  <a:tcPr marL="7620" marR="7620" marT="7620" marB="0" anchor="ctr"/>
                </a:tc>
                <a:extLst>
                  <a:ext uri="{0D108BD9-81ED-4DB2-BD59-A6C34878D82A}">
                    <a16:rowId xmlns:a16="http://schemas.microsoft.com/office/drawing/2014/main" val="2817031461"/>
                  </a:ext>
                </a:extLst>
              </a:tr>
              <a:tr h="299131">
                <a:tc>
                  <a:txBody>
                    <a:bodyPr/>
                    <a:lstStyle/>
                    <a:p>
                      <a:pPr algn="ctr" fontAlgn="ctr"/>
                      <a:r>
                        <a:rPr lang="en-GB" sz="1200" b="0" i="0" u="none" strike="noStrike" dirty="0">
                          <a:solidFill>
                            <a:srgbClr val="000000"/>
                          </a:solidFill>
                          <a:effectLst/>
                          <a:latin typeface="Arial" panose="020B0604020202020204" pitchFamily="34" charset="0"/>
                        </a:rPr>
                        <a:t>Buddhist</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2854534971"/>
                  </a:ext>
                </a:extLst>
              </a:tr>
              <a:tr h="299131">
                <a:tc>
                  <a:txBody>
                    <a:bodyPr/>
                    <a:lstStyle/>
                    <a:p>
                      <a:pPr algn="ctr" fontAlgn="ctr"/>
                      <a:r>
                        <a:rPr lang="en-GB" sz="1200" b="0" i="0" u="none" strike="noStrike" dirty="0">
                          <a:solidFill>
                            <a:srgbClr val="000000"/>
                          </a:solidFill>
                          <a:effectLst/>
                          <a:latin typeface="Arial" panose="020B0604020202020204" pitchFamily="34" charset="0"/>
                        </a:rPr>
                        <a:t>Christian</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23%</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32%</a:t>
                      </a:r>
                    </a:p>
                  </a:txBody>
                  <a:tcPr marL="7620" marR="7620" marT="7620" marB="0" anchor="ctr"/>
                </a:tc>
                <a:extLst>
                  <a:ext uri="{0D108BD9-81ED-4DB2-BD59-A6C34878D82A}">
                    <a16:rowId xmlns:a16="http://schemas.microsoft.com/office/drawing/2014/main" val="1686850453"/>
                  </a:ext>
                </a:extLst>
              </a:tr>
              <a:tr h="299131">
                <a:tc>
                  <a:txBody>
                    <a:bodyPr/>
                    <a:lstStyle/>
                    <a:p>
                      <a:pPr algn="ctr" fontAlgn="ctr"/>
                      <a:r>
                        <a:rPr lang="en-GB" sz="1200" b="0" i="0" u="none" strike="noStrike" dirty="0">
                          <a:solidFill>
                            <a:srgbClr val="000000"/>
                          </a:solidFill>
                          <a:effectLst/>
                          <a:latin typeface="Arial" panose="020B0604020202020204" pitchFamily="34" charset="0"/>
                        </a:rPr>
                        <a:t>Sikh</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extLst>
                  <a:ext uri="{0D108BD9-81ED-4DB2-BD59-A6C34878D82A}">
                    <a16:rowId xmlns:a16="http://schemas.microsoft.com/office/drawing/2014/main" val="1732401814"/>
                  </a:ext>
                </a:extLst>
              </a:tr>
              <a:tr h="299131">
                <a:tc>
                  <a:txBody>
                    <a:bodyPr/>
                    <a:lstStyle/>
                    <a:p>
                      <a:pPr algn="ctr" fontAlgn="ctr"/>
                      <a:r>
                        <a:rPr lang="en-US" sz="1200" b="0" i="0" u="none" strike="noStrike" dirty="0">
                          <a:solidFill>
                            <a:srgbClr val="000000"/>
                          </a:solidFill>
                          <a:effectLst/>
                          <a:latin typeface="Arial" panose="020B0604020202020204" pitchFamily="34" charset="0"/>
                        </a:rPr>
                        <a:t>Any other religion or belief</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3618270456"/>
                  </a:ext>
                </a:extLst>
              </a:tr>
              <a:tr h="299131">
                <a:tc>
                  <a:txBody>
                    <a:bodyPr/>
                    <a:lstStyle/>
                    <a:p>
                      <a:pPr algn="ctr" fontAlgn="ctr"/>
                      <a:r>
                        <a:rPr lang="en-GB" sz="1200" b="0" i="0" u="none" strike="noStrike" dirty="0">
                          <a:solidFill>
                            <a:srgbClr val="000000"/>
                          </a:solidFill>
                          <a:effectLst/>
                          <a:latin typeface="Arial" panose="020B0604020202020204" pitchFamily="34" charset="0"/>
                        </a:rPr>
                        <a:t>Prefer not to say</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14%</a:t>
                      </a:r>
                    </a:p>
                  </a:txBody>
                  <a:tcPr marL="7620" marR="7620" marT="7620" marB="0" anchor="ctr"/>
                </a:tc>
                <a:extLst>
                  <a:ext uri="{0D108BD9-81ED-4DB2-BD59-A6C34878D82A}">
                    <a16:rowId xmlns:a16="http://schemas.microsoft.com/office/drawing/2014/main" val="904648805"/>
                  </a:ext>
                </a:extLst>
              </a:tr>
            </a:tbl>
          </a:graphicData>
        </a:graphic>
      </p:graphicFrame>
    </p:spTree>
    <p:extLst>
      <p:ext uri="{BB962C8B-B14F-4D97-AF65-F5344CB8AC3E}">
        <p14:creationId xmlns:p14="http://schemas.microsoft.com/office/powerpoint/2010/main" val="2070674239"/>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 name="Title 2" descr="" title="">
            <a:extLst>
              <a:ext uri="{FF2B5EF4-FFF2-40B4-BE49-F238E27FC236}">
                <a16:creationId xmlns:a16="http://schemas.microsoft.com/office/drawing/2014/main" id="{9D346F6F-AC5B-6A17-3A6F-B6A1953271BF}"/>
              </a:ext>
            </a:extLst>
          </p:cNvPr>
          <p:cNvSpPr>
            <a:spLocks noGrp="1"/>
          </p:cNvSpPr>
          <p:nvPr>
            <p:ph type="title"/>
          </p:nvPr>
        </p:nvSpPr>
        <p:spPr>
          <a:xfrm>
            <a:off x="341315" y="592011"/>
            <a:ext cx="11512550" cy="585216"/>
          </a:xfrm>
        </p:spPr>
        <p:txBody>
          <a:bodyPr/>
          <a:lstStyle/>
          <a:p>
            <a:r>
              <a:rPr lang="en-US" dirty="0"/>
              <a:t>Survey Response: Carer Responsibilities</a:t>
            </a:r>
          </a:p>
        </p:txBody>
      </p:sp>
      <p:sp>
        <p:nvSpPr>
          <p:cNvPr id="4" name="Slide Number Placeholder 3" descr="" title="">
            <a:extLst>
              <a:ext uri="{FF2B5EF4-FFF2-40B4-BE49-F238E27FC236}">
                <a16:creationId xmlns:a16="http://schemas.microsoft.com/office/drawing/2014/main" id="{3C340D58-0610-D50F-2303-4B4A21DA1217}"/>
              </a:ext>
            </a:extLst>
          </p:cNvPr>
          <p:cNvSpPr>
            <a:spLocks noGrp="1"/>
          </p:cNvSpPr>
          <p:nvPr>
            <p:ph type="sldNum" sz="quarter" idx="12"/>
          </p:nvPr>
        </p:nvSpPr>
        <p:spPr>
          <a:xfrm>
            <a:off x="11454479" y="6537485"/>
            <a:ext cx="457200" cy="182880"/>
          </a:xfrm>
        </p:spPr>
        <p:txBody>
          <a:bodyPr anchor="t">
            <a:normAutofit/>
          </a:bodyPr>
          <a:lstStyle/>
          <a:p>
            <a:pPr>
              <a:spcAft>
                <a:spcPts val="600"/>
              </a:spcAft>
            </a:pPr>
            <a:fld id="{6E57041B-7A30-4191-B4AE-27E4D3423325}" type="slidenum">
              <a:rPr lang="en-US" smtClean="0"/>
              <a:pPr>
                <a:spcAft>
                  <a:spcPts val="600"/>
                </a:spcAft>
              </a:pPr>
              <a:t>5</a:t>
            </a:fld>
            <a:endParaRPr lang="en-US"/>
          </a:p>
        </p:txBody>
      </p:sp>
      <p:graphicFrame>
        <p:nvGraphicFramePr>
          <p:cNvPr id="3" name="Table 2" descr="" title="">
            <a:extLst>
              <a:ext uri="{FF2B5EF4-FFF2-40B4-BE49-F238E27FC236}">
                <a16:creationId xmlns:a16="http://schemas.microsoft.com/office/drawing/2014/main" id="{C93F797E-C20D-3B08-3C06-14EE3043E1F3}"/>
              </a:ext>
            </a:extLst>
          </p:cNvPr>
          <p:cNvGraphicFramePr>
            <a:graphicFrameLocks noGrp="1"/>
          </p:cNvGraphicFramePr>
          <p:nvPr>
            <p:extLst>
              <p:ext uri="{D42A27DB-BD31-4B8C-83A1-F6EECF244321}">
                <p14:modId xmlns:p14="http://schemas.microsoft.com/office/powerpoint/2010/main" val="2067939302"/>
              </p:ext>
            </p:extLst>
          </p:nvPr>
        </p:nvGraphicFramePr>
        <p:xfrm>
          <a:off x="341315" y="1710427"/>
          <a:ext cx="5647926" cy="1691640"/>
        </p:xfrm>
        <a:graphic>
          <a:graphicData uri="http://schemas.openxmlformats.org/drawingml/2006/table">
            <a:tbl>
              <a:tblPr firstRow="1" bandRow="1">
                <a:tableStyleId>{5C22544A-7EE6-4342-B048-85BDC9FD1C3A}</a:tableStyleId>
              </a:tblPr>
              <a:tblGrid>
                <a:gridCol w="2250883">
                  <a:extLst>
                    <a:ext uri="{9D8B030D-6E8A-4147-A177-3AD203B41FA5}">
                      <a16:colId xmlns:a16="http://schemas.microsoft.com/office/drawing/2014/main" val="3355031710"/>
                    </a:ext>
                  </a:extLst>
                </a:gridCol>
                <a:gridCol w="1215759">
                  <a:extLst>
                    <a:ext uri="{9D8B030D-6E8A-4147-A177-3AD203B41FA5}">
                      <a16:colId xmlns:a16="http://schemas.microsoft.com/office/drawing/2014/main" val="3192164365"/>
                    </a:ext>
                  </a:extLst>
                </a:gridCol>
                <a:gridCol w="1090642">
                  <a:extLst>
                    <a:ext uri="{9D8B030D-6E8A-4147-A177-3AD203B41FA5}">
                      <a16:colId xmlns:a16="http://schemas.microsoft.com/office/drawing/2014/main" val="2336027790"/>
                    </a:ext>
                  </a:extLst>
                </a:gridCol>
                <a:gridCol w="1090642">
                  <a:extLst>
                    <a:ext uri="{9D8B030D-6E8A-4147-A177-3AD203B41FA5}">
                      <a16:colId xmlns:a16="http://schemas.microsoft.com/office/drawing/2014/main" val="3283038959"/>
                    </a:ext>
                  </a:extLst>
                </a:gridCol>
              </a:tblGrid>
              <a:tr h="411480">
                <a:tc>
                  <a:txBody>
                    <a:bodyPr/>
                    <a:lstStyle/>
                    <a:p>
                      <a:pPr algn="ctr"/>
                      <a:r>
                        <a:rPr lang="en-GB" sz="1200" dirty="0"/>
                        <a:t>Primary carer for a child or children under 18</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216394642"/>
                  </a:ext>
                </a:extLst>
              </a:tr>
              <a:tr h="411480">
                <a:tc>
                  <a:txBody>
                    <a:bodyPr/>
                    <a:lstStyle/>
                    <a:p>
                      <a:pPr algn="ctr" fontAlgn="ctr"/>
                      <a:r>
                        <a:rPr lang="en-GB" sz="1200" b="0" i="0" u="none" strike="noStrike" dirty="0">
                          <a:solidFill>
                            <a:srgbClr val="000000"/>
                          </a:solidFill>
                          <a:effectLst/>
                          <a:latin typeface="Arial" panose="020B0604020202020204" pitchFamily="34" charset="0"/>
                        </a:rPr>
                        <a:t>Yes</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48%</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43%</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38%</a:t>
                      </a:r>
                    </a:p>
                  </a:txBody>
                  <a:tcPr marL="7620" marR="7620" marT="7620" marB="0" anchor="ctr"/>
                </a:tc>
                <a:extLst>
                  <a:ext uri="{0D108BD9-81ED-4DB2-BD59-A6C34878D82A}">
                    <a16:rowId xmlns:a16="http://schemas.microsoft.com/office/drawing/2014/main" val="2817031461"/>
                  </a:ext>
                </a:extLst>
              </a:tr>
              <a:tr h="411480">
                <a:tc>
                  <a:txBody>
                    <a:bodyPr/>
                    <a:lstStyle/>
                    <a:p>
                      <a:pPr algn="ctr" fontAlgn="ctr"/>
                      <a:r>
                        <a:rPr lang="en-GB" sz="1200" b="0" i="0" u="none" strike="noStrike" dirty="0">
                          <a:solidFill>
                            <a:srgbClr val="000000"/>
                          </a:solidFill>
                          <a:effectLst/>
                          <a:latin typeface="Arial" panose="020B0604020202020204" pitchFamily="34" charset="0"/>
                        </a:rPr>
                        <a:t>No</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47%</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52%</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60%</a:t>
                      </a:r>
                    </a:p>
                  </a:txBody>
                  <a:tcPr marL="7620" marR="7620" marT="7620" marB="0" anchor="ctr"/>
                </a:tc>
                <a:extLst>
                  <a:ext uri="{0D108BD9-81ED-4DB2-BD59-A6C34878D82A}">
                    <a16:rowId xmlns:a16="http://schemas.microsoft.com/office/drawing/2014/main" val="2854534971"/>
                  </a:ext>
                </a:extLst>
              </a:tr>
              <a:tr h="411480">
                <a:tc>
                  <a:txBody>
                    <a:bodyPr/>
                    <a:lstStyle/>
                    <a:p>
                      <a:pPr algn="ctr" fontAlgn="ctr"/>
                      <a:r>
                        <a:rPr lang="en-GB" sz="1200" b="0" i="0" u="none" strike="noStrike" dirty="0">
                          <a:solidFill>
                            <a:srgbClr val="000000"/>
                          </a:solidFill>
                          <a:effectLst/>
                          <a:latin typeface="Arial" panose="020B0604020202020204" pitchFamily="34" charset="0"/>
                        </a:rPr>
                        <a:t>Prefer not to say</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1686850453"/>
                  </a:ext>
                </a:extLst>
              </a:tr>
            </a:tbl>
          </a:graphicData>
        </a:graphic>
      </p:graphicFrame>
      <p:graphicFrame>
        <p:nvGraphicFramePr>
          <p:cNvPr id="5" name="Table 4" descr="" title="">
            <a:extLst>
              <a:ext uri="{FF2B5EF4-FFF2-40B4-BE49-F238E27FC236}">
                <a16:creationId xmlns:a16="http://schemas.microsoft.com/office/drawing/2014/main" id="{962BC992-98B8-5855-6B45-04C773284B9E}"/>
              </a:ext>
            </a:extLst>
          </p:cNvPr>
          <p:cNvGraphicFramePr>
            <a:graphicFrameLocks noGrp="1"/>
          </p:cNvGraphicFramePr>
          <p:nvPr>
            <p:extLst>
              <p:ext uri="{D42A27DB-BD31-4B8C-83A1-F6EECF244321}">
                <p14:modId xmlns:p14="http://schemas.microsoft.com/office/powerpoint/2010/main" val="1614397832"/>
              </p:ext>
            </p:extLst>
          </p:nvPr>
        </p:nvGraphicFramePr>
        <p:xfrm>
          <a:off x="6192965" y="1713894"/>
          <a:ext cx="5337147" cy="4114800"/>
        </p:xfrm>
        <a:graphic>
          <a:graphicData uri="http://schemas.openxmlformats.org/drawingml/2006/table">
            <a:tbl>
              <a:tblPr firstRow="1" bandRow="1">
                <a:tableStyleId>{5C22544A-7EE6-4342-B048-85BDC9FD1C3A}</a:tableStyleId>
              </a:tblPr>
              <a:tblGrid>
                <a:gridCol w="2250000">
                  <a:extLst>
                    <a:ext uri="{9D8B030D-6E8A-4147-A177-3AD203B41FA5}">
                      <a16:colId xmlns:a16="http://schemas.microsoft.com/office/drawing/2014/main" val="3355031710"/>
                    </a:ext>
                  </a:extLst>
                </a:gridCol>
                <a:gridCol w="1029049">
                  <a:extLst>
                    <a:ext uri="{9D8B030D-6E8A-4147-A177-3AD203B41FA5}">
                      <a16:colId xmlns:a16="http://schemas.microsoft.com/office/drawing/2014/main" val="3192164365"/>
                    </a:ext>
                  </a:extLst>
                </a:gridCol>
                <a:gridCol w="1029049">
                  <a:extLst>
                    <a:ext uri="{9D8B030D-6E8A-4147-A177-3AD203B41FA5}">
                      <a16:colId xmlns:a16="http://schemas.microsoft.com/office/drawing/2014/main" val="2336027790"/>
                    </a:ext>
                  </a:extLst>
                </a:gridCol>
                <a:gridCol w="1029049">
                  <a:extLst>
                    <a:ext uri="{9D8B030D-6E8A-4147-A177-3AD203B41FA5}">
                      <a16:colId xmlns:a16="http://schemas.microsoft.com/office/drawing/2014/main" val="3283038959"/>
                    </a:ext>
                  </a:extLst>
                </a:gridCol>
              </a:tblGrid>
              <a:tr h="822960">
                <a:tc>
                  <a:txBody>
                    <a:bodyPr/>
                    <a:lstStyle/>
                    <a:p>
                      <a:pPr algn="ctr"/>
                      <a:r>
                        <a:rPr lang="en-US" sz="1200" dirty="0"/>
                        <a:t> Unpaid carer for those with long term physical or mental ill health caused by disability or age</a:t>
                      </a:r>
                      <a:endParaRPr lang="en-GB" sz="1200" dirty="0"/>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216394642"/>
                  </a:ext>
                </a:extLst>
              </a:tr>
              <a:tr h="822960">
                <a:tc>
                  <a:txBody>
                    <a:bodyPr/>
                    <a:lstStyle/>
                    <a:p>
                      <a:pPr algn="ctr" fontAlgn="ctr"/>
                      <a:r>
                        <a:rPr lang="en-GB" sz="1200" b="0" i="0" u="none" strike="noStrike" dirty="0">
                          <a:solidFill>
                            <a:srgbClr val="000000"/>
                          </a:solidFill>
                          <a:effectLst/>
                          <a:latin typeface="Arial" panose="020B0604020202020204" pitchFamily="34" charset="0"/>
                        </a:rPr>
                        <a:t>No</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33%</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62%</a:t>
                      </a:r>
                    </a:p>
                  </a:txBody>
                  <a:tcPr marL="7620" marR="7620" marT="7620" marB="0" anchor="ctr"/>
                </a:tc>
                <a:extLst>
                  <a:ext uri="{0D108BD9-81ED-4DB2-BD59-A6C34878D82A}">
                    <a16:rowId xmlns:a16="http://schemas.microsoft.com/office/drawing/2014/main" val="2817031461"/>
                  </a:ext>
                </a:extLst>
              </a:tr>
              <a:tr h="822960">
                <a:tc>
                  <a:txBody>
                    <a:bodyPr/>
                    <a:lstStyle/>
                    <a:p>
                      <a:pPr algn="ctr" fontAlgn="ctr"/>
                      <a:r>
                        <a:rPr lang="en-US" sz="1200" b="0" i="0" u="none" strike="noStrike" dirty="0">
                          <a:solidFill>
                            <a:srgbClr val="000000"/>
                          </a:solidFill>
                          <a:effectLst/>
                          <a:latin typeface="Arial" panose="020B0604020202020204" pitchFamily="34" charset="0"/>
                        </a:rPr>
                        <a:t>Yes, 1-19 hours per week</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2854534971"/>
                  </a:ext>
                </a:extLst>
              </a:tr>
              <a:tr h="822960">
                <a:tc>
                  <a:txBody>
                    <a:bodyPr/>
                    <a:lstStyle/>
                    <a:p>
                      <a:pPr algn="ctr" fontAlgn="ctr"/>
                      <a:r>
                        <a:rPr lang="en-US" sz="1200" b="0" i="0" u="none" strike="noStrike" dirty="0">
                          <a:solidFill>
                            <a:srgbClr val="000000"/>
                          </a:solidFill>
                          <a:effectLst/>
                          <a:latin typeface="Arial" panose="020B0604020202020204" pitchFamily="34" charset="0"/>
                        </a:rPr>
                        <a:t>Yes, 50 or more hours per week</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1686850453"/>
                  </a:ext>
                </a:extLst>
              </a:tr>
              <a:tr h="822960">
                <a:tc>
                  <a:txBody>
                    <a:bodyPr/>
                    <a:lstStyle/>
                    <a:p>
                      <a:pPr algn="ctr" fontAlgn="ctr"/>
                      <a:r>
                        <a:rPr lang="en-US" sz="1200" b="0" i="0" u="none" strike="noStrike" dirty="0">
                          <a:solidFill>
                            <a:srgbClr val="000000"/>
                          </a:solidFill>
                          <a:effectLst/>
                          <a:latin typeface="Arial" panose="020B0604020202020204" pitchFamily="34" charset="0"/>
                        </a:rPr>
                        <a:t>No response</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62%</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34%</a:t>
                      </a:r>
                    </a:p>
                  </a:txBody>
                  <a:tcPr marL="7620" marR="7620" marT="7620" marB="0" anchor="ctr"/>
                </a:tc>
                <a:extLst>
                  <a:ext uri="{0D108BD9-81ED-4DB2-BD59-A6C34878D82A}">
                    <a16:rowId xmlns:a16="http://schemas.microsoft.com/office/drawing/2014/main" val="1870002213"/>
                  </a:ext>
                </a:extLst>
              </a:tr>
            </a:tbl>
          </a:graphicData>
        </a:graphic>
      </p:graphicFrame>
    </p:spTree>
    <p:extLst>
      <p:ext uri="{BB962C8B-B14F-4D97-AF65-F5344CB8AC3E}">
        <p14:creationId xmlns:p14="http://schemas.microsoft.com/office/powerpoint/2010/main" val="2576685046"/>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13" name="Title 2" descr="" title="">
            <a:extLst>
              <a:ext uri="{FF2B5EF4-FFF2-40B4-BE49-F238E27FC236}">
                <a16:creationId xmlns:a16="http://schemas.microsoft.com/office/drawing/2014/main" id="{9D346F6F-AC5B-6A17-3A6F-B6A1953271BF}"/>
              </a:ext>
            </a:extLst>
          </p:cNvPr>
          <p:cNvSpPr>
            <a:spLocks noGrp="1"/>
          </p:cNvSpPr>
          <p:nvPr>
            <p:ph type="title"/>
          </p:nvPr>
        </p:nvSpPr>
        <p:spPr>
          <a:xfrm>
            <a:off x="378876" y="329979"/>
            <a:ext cx="11512550" cy="585216"/>
          </a:xfrm>
        </p:spPr>
        <p:txBody>
          <a:bodyPr/>
          <a:lstStyle/>
          <a:p>
            <a:r>
              <a:rPr lang="en-US" dirty="0"/>
              <a:t>Survey Response: Social Economic Background</a:t>
            </a:r>
          </a:p>
        </p:txBody>
      </p:sp>
      <p:graphicFrame>
        <p:nvGraphicFramePr>
          <p:cNvPr id="7" name="Content Placeholder 6" descr="" title="">
            <a:extLst>
              <a:ext uri="{FF2B5EF4-FFF2-40B4-BE49-F238E27FC236}">
                <a16:creationId xmlns:a16="http://schemas.microsoft.com/office/drawing/2014/main" id="{7E3318E5-880D-5055-547E-5B2DAAD03B5B}"/>
              </a:ext>
            </a:extLst>
          </p:cNvPr>
          <p:cNvGraphicFramePr>
            <a:graphicFrameLocks noGrp="1"/>
          </p:cNvGraphicFramePr>
          <p:nvPr>
            <p:ph idx="1"/>
            <p:extLst>
              <p:ext uri="{D42A27DB-BD31-4B8C-83A1-F6EECF244321}">
                <p14:modId xmlns:p14="http://schemas.microsoft.com/office/powerpoint/2010/main" val="1233377907"/>
              </p:ext>
            </p:extLst>
          </p:nvPr>
        </p:nvGraphicFramePr>
        <p:xfrm>
          <a:off x="338135" y="1076558"/>
          <a:ext cx="5718715" cy="2522989"/>
        </p:xfrm>
        <a:graphic>
          <a:graphicData uri="http://schemas.openxmlformats.org/drawingml/2006/table">
            <a:tbl>
              <a:tblPr firstRow="1" bandRow="1">
                <a:tableStyleId>{5C22544A-7EE6-4342-B048-85BDC9FD1C3A}</a:tableStyleId>
              </a:tblPr>
              <a:tblGrid>
                <a:gridCol w="2375473">
                  <a:extLst>
                    <a:ext uri="{9D8B030D-6E8A-4147-A177-3AD203B41FA5}">
                      <a16:colId xmlns:a16="http://schemas.microsoft.com/office/drawing/2014/main" val="2529734390"/>
                    </a:ext>
                  </a:extLst>
                </a:gridCol>
                <a:gridCol w="1114414">
                  <a:extLst>
                    <a:ext uri="{9D8B030D-6E8A-4147-A177-3AD203B41FA5}">
                      <a16:colId xmlns:a16="http://schemas.microsoft.com/office/drawing/2014/main" val="1959053327"/>
                    </a:ext>
                  </a:extLst>
                </a:gridCol>
                <a:gridCol w="1114414">
                  <a:extLst>
                    <a:ext uri="{9D8B030D-6E8A-4147-A177-3AD203B41FA5}">
                      <a16:colId xmlns:a16="http://schemas.microsoft.com/office/drawing/2014/main" val="1327807012"/>
                    </a:ext>
                  </a:extLst>
                </a:gridCol>
                <a:gridCol w="1114414">
                  <a:extLst>
                    <a:ext uri="{9D8B030D-6E8A-4147-A177-3AD203B41FA5}">
                      <a16:colId xmlns:a16="http://schemas.microsoft.com/office/drawing/2014/main" val="2566748651"/>
                    </a:ext>
                  </a:extLst>
                </a:gridCol>
              </a:tblGrid>
              <a:tr h="360427">
                <a:tc>
                  <a:txBody>
                    <a:bodyPr/>
                    <a:lstStyle/>
                    <a:p>
                      <a:pPr algn="ctr"/>
                      <a:r>
                        <a:rPr lang="en-GB" sz="1200" dirty="0"/>
                        <a:t>Secondary education</a:t>
                      </a:r>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558682069"/>
                  </a:ext>
                </a:extLst>
              </a:tr>
              <a:tr h="360427">
                <a:tc>
                  <a:txBody>
                    <a:bodyPr/>
                    <a:lstStyle/>
                    <a:p>
                      <a:pPr algn="ctr" fontAlgn="ctr"/>
                      <a:r>
                        <a:rPr lang="en-GB" sz="1200" b="0" i="0" u="none" strike="noStrike" dirty="0">
                          <a:solidFill>
                            <a:srgbClr val="000000"/>
                          </a:solidFill>
                          <a:effectLst/>
                          <a:latin typeface="Arial" panose="020B0604020202020204" pitchFamily="34" charset="0"/>
                        </a:rPr>
                        <a:t>State selective</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17%</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14%</a:t>
                      </a:r>
                    </a:p>
                  </a:txBody>
                  <a:tcPr marL="7620" marR="7620" marT="7620" marB="0" anchor="ctr"/>
                </a:tc>
                <a:extLst>
                  <a:ext uri="{0D108BD9-81ED-4DB2-BD59-A6C34878D82A}">
                    <a16:rowId xmlns:a16="http://schemas.microsoft.com/office/drawing/2014/main" val="2721511758"/>
                  </a:ext>
                </a:extLst>
              </a:tr>
              <a:tr h="360427">
                <a:tc>
                  <a:txBody>
                    <a:bodyPr/>
                    <a:lstStyle/>
                    <a:p>
                      <a:pPr algn="ctr" fontAlgn="ctr"/>
                      <a:r>
                        <a:rPr lang="en-GB" sz="1200" b="0" i="0" u="none" strike="noStrike" dirty="0">
                          <a:solidFill>
                            <a:srgbClr val="000000"/>
                          </a:solidFill>
                          <a:effectLst/>
                          <a:latin typeface="Arial" panose="020B0604020202020204" pitchFamily="34" charset="0"/>
                        </a:rPr>
                        <a:t>State non-selective</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43%</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17%</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52%</a:t>
                      </a:r>
                    </a:p>
                  </a:txBody>
                  <a:tcPr marL="7620" marR="7620" marT="7620" marB="0" anchor="ctr"/>
                </a:tc>
                <a:extLst>
                  <a:ext uri="{0D108BD9-81ED-4DB2-BD59-A6C34878D82A}">
                    <a16:rowId xmlns:a16="http://schemas.microsoft.com/office/drawing/2014/main" val="203233641"/>
                  </a:ext>
                </a:extLst>
              </a:tr>
              <a:tr h="360427">
                <a:tc>
                  <a:txBody>
                    <a:bodyPr/>
                    <a:lstStyle/>
                    <a:p>
                      <a:pPr algn="ctr" fontAlgn="ctr"/>
                      <a:r>
                        <a:rPr lang="en-GB" sz="1200" b="0" i="0" u="none" strike="noStrike" dirty="0">
                          <a:solidFill>
                            <a:srgbClr val="000000"/>
                          </a:solidFill>
                          <a:effectLst/>
                          <a:latin typeface="Arial" panose="020B0604020202020204" pitchFamily="34" charset="0"/>
                        </a:rPr>
                        <a:t>Independent, bursary</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32%</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extLst>
                  <a:ext uri="{0D108BD9-81ED-4DB2-BD59-A6C34878D82A}">
                    <a16:rowId xmlns:a16="http://schemas.microsoft.com/office/drawing/2014/main" val="778748890"/>
                  </a:ext>
                </a:extLst>
              </a:tr>
              <a:tr h="360427">
                <a:tc>
                  <a:txBody>
                    <a:bodyPr/>
                    <a:lstStyle/>
                    <a:p>
                      <a:pPr algn="ctr" fontAlgn="ctr"/>
                      <a:r>
                        <a:rPr lang="en-GB" sz="1200" b="0" i="0" u="none" strike="noStrike" dirty="0">
                          <a:solidFill>
                            <a:srgbClr val="000000"/>
                          </a:solidFill>
                          <a:effectLst/>
                          <a:latin typeface="Arial" panose="020B0604020202020204" pitchFamily="34" charset="0"/>
                        </a:rPr>
                        <a:t>Independent, no bursary</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36%</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14%</a:t>
                      </a:r>
                    </a:p>
                  </a:txBody>
                  <a:tcPr marL="7620" marR="7620" marT="7620" marB="0" anchor="ctr"/>
                </a:tc>
                <a:extLst>
                  <a:ext uri="{0D108BD9-81ED-4DB2-BD59-A6C34878D82A}">
                    <a16:rowId xmlns:a16="http://schemas.microsoft.com/office/drawing/2014/main" val="3246505414"/>
                  </a:ext>
                </a:extLst>
              </a:tr>
              <a:tr h="360427">
                <a:tc>
                  <a:txBody>
                    <a:bodyPr/>
                    <a:lstStyle/>
                    <a:p>
                      <a:pPr algn="ctr" fontAlgn="ctr"/>
                      <a:r>
                        <a:rPr lang="en-GB" sz="1200" b="0" i="0" u="none" strike="noStrike" dirty="0">
                          <a:solidFill>
                            <a:srgbClr val="000000"/>
                          </a:solidFill>
                          <a:effectLst/>
                          <a:latin typeface="Arial" panose="020B0604020202020204" pitchFamily="34" charset="0"/>
                        </a:rPr>
                        <a:t>Overseas</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10%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26%</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18%</a:t>
                      </a:r>
                    </a:p>
                  </a:txBody>
                  <a:tcPr marL="7620" marR="7620" marT="7620" marB="0" anchor="ctr"/>
                </a:tc>
                <a:extLst>
                  <a:ext uri="{0D108BD9-81ED-4DB2-BD59-A6C34878D82A}">
                    <a16:rowId xmlns:a16="http://schemas.microsoft.com/office/drawing/2014/main" val="3625241902"/>
                  </a:ext>
                </a:extLst>
              </a:tr>
              <a:tr h="360427">
                <a:tc>
                  <a:txBody>
                    <a:bodyPr/>
                    <a:lstStyle/>
                    <a:p>
                      <a:pPr algn="ctr" fontAlgn="ctr"/>
                      <a:r>
                        <a:rPr lang="en-GB" sz="1200" b="0" i="0" u="none" strike="noStrike" dirty="0">
                          <a:solidFill>
                            <a:srgbClr val="000000"/>
                          </a:solidFill>
                          <a:effectLst/>
                          <a:latin typeface="Arial" panose="020B0604020202020204" pitchFamily="34" charset="0"/>
                        </a:rPr>
                        <a:t>Prefer not to say</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3801615951"/>
                  </a:ext>
                </a:extLst>
              </a:tr>
            </a:tbl>
          </a:graphicData>
        </a:graphic>
      </p:graphicFrame>
      <p:sp>
        <p:nvSpPr>
          <p:cNvPr id="4" name="Slide Number Placeholder 3" descr="" title="">
            <a:extLst>
              <a:ext uri="{FF2B5EF4-FFF2-40B4-BE49-F238E27FC236}">
                <a16:creationId xmlns:a16="http://schemas.microsoft.com/office/drawing/2014/main" id="{3C340D58-0610-D50F-2303-4B4A21DA1217}"/>
              </a:ext>
            </a:extLst>
          </p:cNvPr>
          <p:cNvSpPr>
            <a:spLocks noGrp="1"/>
          </p:cNvSpPr>
          <p:nvPr>
            <p:ph type="sldNum" sz="quarter" idx="12"/>
          </p:nvPr>
        </p:nvSpPr>
        <p:spPr>
          <a:xfrm>
            <a:off x="11454479" y="6537485"/>
            <a:ext cx="457200" cy="182880"/>
          </a:xfrm>
        </p:spPr>
        <p:txBody>
          <a:bodyPr anchor="t">
            <a:normAutofit/>
          </a:bodyPr>
          <a:lstStyle/>
          <a:p>
            <a:pPr>
              <a:spcAft>
                <a:spcPts val="600"/>
              </a:spcAft>
            </a:pPr>
            <a:fld id="{6E57041B-7A30-4191-B4AE-27E4D3423325}" type="slidenum">
              <a:rPr lang="en-US" smtClean="0"/>
              <a:pPr>
                <a:spcAft>
                  <a:spcPts val="600"/>
                </a:spcAft>
              </a:pPr>
              <a:t>6</a:t>
            </a:fld>
            <a:endParaRPr lang="en-US"/>
          </a:p>
        </p:txBody>
      </p:sp>
      <p:graphicFrame>
        <p:nvGraphicFramePr>
          <p:cNvPr id="2" name="Table 1" descr="" title="">
            <a:extLst>
              <a:ext uri="{FF2B5EF4-FFF2-40B4-BE49-F238E27FC236}">
                <a16:creationId xmlns:a16="http://schemas.microsoft.com/office/drawing/2014/main" id="{82809EC7-8A4F-6AF0-665D-FE15E6969DFA}"/>
              </a:ext>
            </a:extLst>
          </p:cNvPr>
          <p:cNvGraphicFramePr>
            <a:graphicFrameLocks noGrp="1"/>
          </p:cNvGraphicFramePr>
          <p:nvPr>
            <p:extLst>
              <p:ext uri="{D42A27DB-BD31-4B8C-83A1-F6EECF244321}">
                <p14:modId xmlns:p14="http://schemas.microsoft.com/office/powerpoint/2010/main" val="950811415"/>
              </p:ext>
            </p:extLst>
          </p:nvPr>
        </p:nvGraphicFramePr>
        <p:xfrm>
          <a:off x="6135151" y="1076558"/>
          <a:ext cx="5718715" cy="5225715"/>
        </p:xfrm>
        <a:graphic>
          <a:graphicData uri="http://schemas.openxmlformats.org/drawingml/2006/table">
            <a:tbl>
              <a:tblPr firstRow="1" bandRow="1">
                <a:tableStyleId>{5C22544A-7EE6-4342-B048-85BDC9FD1C3A}</a:tableStyleId>
              </a:tblPr>
              <a:tblGrid>
                <a:gridCol w="2375473">
                  <a:extLst>
                    <a:ext uri="{9D8B030D-6E8A-4147-A177-3AD203B41FA5}">
                      <a16:colId xmlns:a16="http://schemas.microsoft.com/office/drawing/2014/main" val="3355031710"/>
                    </a:ext>
                  </a:extLst>
                </a:gridCol>
                <a:gridCol w="1114414">
                  <a:extLst>
                    <a:ext uri="{9D8B030D-6E8A-4147-A177-3AD203B41FA5}">
                      <a16:colId xmlns:a16="http://schemas.microsoft.com/office/drawing/2014/main" val="3192164365"/>
                    </a:ext>
                  </a:extLst>
                </a:gridCol>
                <a:gridCol w="1114414">
                  <a:extLst>
                    <a:ext uri="{9D8B030D-6E8A-4147-A177-3AD203B41FA5}">
                      <a16:colId xmlns:a16="http://schemas.microsoft.com/office/drawing/2014/main" val="2336027790"/>
                    </a:ext>
                  </a:extLst>
                </a:gridCol>
                <a:gridCol w="1114414">
                  <a:extLst>
                    <a:ext uri="{9D8B030D-6E8A-4147-A177-3AD203B41FA5}">
                      <a16:colId xmlns:a16="http://schemas.microsoft.com/office/drawing/2014/main" val="3283038959"/>
                    </a:ext>
                  </a:extLst>
                </a:gridCol>
              </a:tblGrid>
              <a:tr h="475065">
                <a:tc>
                  <a:txBody>
                    <a:bodyPr/>
                    <a:lstStyle/>
                    <a:p>
                      <a:pPr algn="ctr"/>
                      <a:r>
                        <a:rPr lang="en-US" sz="1200" dirty="0"/>
                        <a:t>Occupation of main householder</a:t>
                      </a:r>
                      <a:endParaRPr lang="en-GB" sz="1200" dirty="0"/>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216394642"/>
                  </a:ext>
                </a:extLst>
              </a:tr>
              <a:tr h="475065">
                <a:tc>
                  <a:txBody>
                    <a:bodyPr/>
                    <a:lstStyle/>
                    <a:p>
                      <a:pPr algn="ctr" fontAlgn="ctr"/>
                      <a:r>
                        <a:rPr lang="en-GB" sz="1200" b="0" i="0" u="none" strike="noStrike">
                          <a:solidFill>
                            <a:srgbClr val="000000"/>
                          </a:solidFill>
                          <a:effectLst/>
                          <a:latin typeface="Arial" panose="020B0604020202020204" pitchFamily="34" charset="0"/>
                        </a:rPr>
                        <a:t>Professional</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48%</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57%</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32%</a:t>
                      </a:r>
                    </a:p>
                  </a:txBody>
                  <a:tcPr marL="7620" marR="7620" marT="7620" marB="0" anchor="ctr"/>
                </a:tc>
                <a:extLst>
                  <a:ext uri="{0D108BD9-81ED-4DB2-BD59-A6C34878D82A}">
                    <a16:rowId xmlns:a16="http://schemas.microsoft.com/office/drawing/2014/main" val="2817031461"/>
                  </a:ext>
                </a:extLst>
              </a:tr>
              <a:tr h="475065">
                <a:tc>
                  <a:txBody>
                    <a:bodyPr/>
                    <a:lstStyle/>
                    <a:p>
                      <a:pPr algn="ctr" fontAlgn="ctr"/>
                      <a:r>
                        <a:rPr lang="en-GB" sz="1200" b="0" i="0" u="none" strike="noStrike" dirty="0">
                          <a:solidFill>
                            <a:srgbClr val="000000"/>
                          </a:solidFill>
                          <a:effectLst/>
                          <a:latin typeface="Arial" panose="020B0604020202020204" pitchFamily="34" charset="0"/>
                        </a:rPr>
                        <a:t>Manager</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14%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26%</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12%</a:t>
                      </a:r>
                    </a:p>
                  </a:txBody>
                  <a:tcPr marL="7620" marR="7620" marT="7620" marB="0" anchor="ctr"/>
                </a:tc>
                <a:extLst>
                  <a:ext uri="{0D108BD9-81ED-4DB2-BD59-A6C34878D82A}">
                    <a16:rowId xmlns:a16="http://schemas.microsoft.com/office/drawing/2014/main" val="2854534971"/>
                  </a:ext>
                </a:extLst>
              </a:tr>
              <a:tr h="475065">
                <a:tc>
                  <a:txBody>
                    <a:bodyPr/>
                    <a:lstStyle/>
                    <a:p>
                      <a:pPr algn="ctr" fontAlgn="ctr"/>
                      <a:r>
                        <a:rPr lang="en-GB" sz="1200" b="0" i="0" u="none" strike="noStrike" dirty="0">
                          <a:solidFill>
                            <a:srgbClr val="000000"/>
                          </a:solidFill>
                          <a:effectLst/>
                          <a:latin typeface="Arial" panose="020B0604020202020204" pitchFamily="34" charset="0"/>
                        </a:rPr>
                        <a:t>Clerical</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10%</a:t>
                      </a:r>
                    </a:p>
                  </a:txBody>
                  <a:tcPr marL="7620" marR="7620" marT="7620" marB="0" anchor="ctr"/>
                </a:tc>
                <a:extLst>
                  <a:ext uri="{0D108BD9-81ED-4DB2-BD59-A6C34878D82A}">
                    <a16:rowId xmlns:a16="http://schemas.microsoft.com/office/drawing/2014/main" val="1686850453"/>
                  </a:ext>
                </a:extLst>
              </a:tr>
              <a:tr h="475065">
                <a:tc>
                  <a:txBody>
                    <a:bodyPr/>
                    <a:lstStyle/>
                    <a:p>
                      <a:pPr algn="ctr" fontAlgn="ctr"/>
                      <a:r>
                        <a:rPr lang="en-GB" sz="1200" b="0" i="0" u="none" strike="noStrike" dirty="0">
                          <a:solidFill>
                            <a:srgbClr val="000000"/>
                          </a:solidFill>
                          <a:effectLst/>
                          <a:latin typeface="Arial" panose="020B0604020202020204" pitchFamily="34" charset="0"/>
                        </a:rPr>
                        <a:t>Technical</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6%</a:t>
                      </a:r>
                    </a:p>
                  </a:txBody>
                  <a:tcPr marL="7620" marR="7620" marT="7620" marB="0" anchor="ctr"/>
                </a:tc>
                <a:extLst>
                  <a:ext uri="{0D108BD9-81ED-4DB2-BD59-A6C34878D82A}">
                    <a16:rowId xmlns:a16="http://schemas.microsoft.com/office/drawing/2014/main" val="1732401814"/>
                  </a:ext>
                </a:extLst>
              </a:tr>
              <a:tr h="475065">
                <a:tc>
                  <a:txBody>
                    <a:bodyPr/>
                    <a:lstStyle/>
                    <a:p>
                      <a:pPr algn="ctr" fontAlgn="ctr"/>
                      <a:r>
                        <a:rPr lang="en-GB" sz="1200" b="0" i="0" u="none" strike="noStrike">
                          <a:solidFill>
                            <a:srgbClr val="000000"/>
                          </a:solidFill>
                          <a:effectLst/>
                          <a:latin typeface="Arial" panose="020B0604020202020204" pitchFamily="34" charset="0"/>
                        </a:rPr>
                        <a:t>Routine</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a:t>
                      </a:r>
                    </a:p>
                  </a:txBody>
                  <a:tcPr marL="7620" marR="7620" marT="7620" marB="0" anchor="ctr"/>
                </a:tc>
                <a:extLst>
                  <a:ext uri="{0D108BD9-81ED-4DB2-BD59-A6C34878D82A}">
                    <a16:rowId xmlns:a16="http://schemas.microsoft.com/office/drawing/2014/main" val="3618270456"/>
                  </a:ext>
                </a:extLst>
              </a:tr>
              <a:tr h="475065">
                <a:tc>
                  <a:txBody>
                    <a:bodyPr/>
                    <a:lstStyle/>
                    <a:p>
                      <a:pPr algn="ctr" fontAlgn="ctr"/>
                      <a:r>
                        <a:rPr lang="en-GB" sz="1200" b="0" i="0" u="none" strike="noStrike" dirty="0">
                          <a:solidFill>
                            <a:srgbClr val="000000"/>
                          </a:solidFill>
                          <a:effectLst/>
                          <a:latin typeface="Arial" panose="020B0604020202020204" pitchFamily="34" charset="0"/>
                        </a:rPr>
                        <a:t>Small business</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9%</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14%</a:t>
                      </a:r>
                    </a:p>
                  </a:txBody>
                  <a:tcPr marL="7620" marR="7620" marT="7620" marB="0" anchor="ctr"/>
                </a:tc>
                <a:extLst>
                  <a:ext uri="{0D108BD9-81ED-4DB2-BD59-A6C34878D82A}">
                    <a16:rowId xmlns:a16="http://schemas.microsoft.com/office/drawing/2014/main" val="904648805"/>
                  </a:ext>
                </a:extLst>
              </a:tr>
              <a:tr h="475065">
                <a:tc>
                  <a:txBody>
                    <a:bodyPr/>
                    <a:lstStyle/>
                    <a:p>
                      <a:pPr algn="ctr" fontAlgn="ctr"/>
                      <a:r>
                        <a:rPr lang="en-GB" sz="1200" b="0" i="0" u="none" strike="noStrike" dirty="0">
                          <a:solidFill>
                            <a:srgbClr val="000000"/>
                          </a:solidFill>
                          <a:effectLst/>
                          <a:latin typeface="Arial" panose="020B0604020202020204" pitchFamily="34" charset="0"/>
                        </a:rPr>
                        <a:t>Unemployed</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extLst>
                  <a:ext uri="{0D108BD9-81ED-4DB2-BD59-A6C34878D82A}">
                    <a16:rowId xmlns:a16="http://schemas.microsoft.com/office/drawing/2014/main" val="1340981510"/>
                  </a:ext>
                </a:extLst>
              </a:tr>
              <a:tr h="475065">
                <a:tc>
                  <a:txBody>
                    <a:bodyPr/>
                    <a:lstStyle/>
                    <a:p>
                      <a:pPr algn="ctr" fontAlgn="ctr"/>
                      <a:r>
                        <a:rPr lang="en-GB" sz="1200" b="0" i="0" u="none" strike="noStrike">
                          <a:solidFill>
                            <a:srgbClr val="000000"/>
                          </a:solidFill>
                          <a:effectLst/>
                          <a:latin typeface="Arial" panose="020B0604020202020204" pitchFamily="34" charset="0"/>
                        </a:rPr>
                        <a:t>Other</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a:t>
                      </a:r>
                    </a:p>
                  </a:txBody>
                  <a:tcPr marL="7620" marR="7620" marT="7620" marB="0" anchor="ctr"/>
                </a:tc>
                <a:extLst>
                  <a:ext uri="{0D108BD9-81ED-4DB2-BD59-A6C34878D82A}">
                    <a16:rowId xmlns:a16="http://schemas.microsoft.com/office/drawing/2014/main" val="2725978369"/>
                  </a:ext>
                </a:extLst>
              </a:tr>
              <a:tr h="475065">
                <a:tc>
                  <a:txBody>
                    <a:bodyPr/>
                    <a:lstStyle/>
                    <a:p>
                      <a:pPr algn="ctr" fontAlgn="ctr"/>
                      <a:r>
                        <a:rPr lang="en-GB" sz="1200" b="0" i="0" u="none" strike="noStrike">
                          <a:solidFill>
                            <a:srgbClr val="000000"/>
                          </a:solidFill>
                          <a:effectLst/>
                          <a:latin typeface="Arial" panose="020B0604020202020204" pitchFamily="34" charset="0"/>
                        </a:rPr>
                        <a:t>Prefer not to say</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8%</a:t>
                      </a:r>
                    </a:p>
                  </a:txBody>
                  <a:tcPr marL="7620" marR="7620" marT="7620" marB="0" anchor="ctr"/>
                </a:tc>
                <a:extLst>
                  <a:ext uri="{0D108BD9-81ED-4DB2-BD59-A6C34878D82A}">
                    <a16:rowId xmlns:a16="http://schemas.microsoft.com/office/drawing/2014/main" val="1079033146"/>
                  </a:ext>
                </a:extLst>
              </a:tr>
              <a:tr h="475065">
                <a:tc>
                  <a:txBody>
                    <a:bodyPr/>
                    <a:lstStyle/>
                    <a:p>
                      <a:pPr algn="ctr" fontAlgn="ctr"/>
                      <a:r>
                        <a:rPr lang="en-GB" sz="1200" b="0" i="0" u="none" strike="noStrike" dirty="0">
                          <a:solidFill>
                            <a:srgbClr val="000000"/>
                          </a:solidFill>
                          <a:effectLst/>
                          <a:latin typeface="Arial" panose="020B0604020202020204" pitchFamily="34" charset="0"/>
                        </a:rPr>
                        <a:t>No response</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2%</a:t>
                      </a:r>
                    </a:p>
                  </a:txBody>
                  <a:tcPr marL="7620" marR="7620" marT="7620" marB="0" anchor="ctr"/>
                </a:tc>
                <a:extLst>
                  <a:ext uri="{0D108BD9-81ED-4DB2-BD59-A6C34878D82A}">
                    <a16:rowId xmlns:a16="http://schemas.microsoft.com/office/drawing/2014/main" val="4254897231"/>
                  </a:ext>
                </a:extLst>
              </a:tr>
            </a:tbl>
          </a:graphicData>
        </a:graphic>
      </p:graphicFrame>
      <p:graphicFrame>
        <p:nvGraphicFramePr>
          <p:cNvPr id="5" name="Table 4" descr="" title="">
            <a:extLst>
              <a:ext uri="{FF2B5EF4-FFF2-40B4-BE49-F238E27FC236}">
                <a16:creationId xmlns:a16="http://schemas.microsoft.com/office/drawing/2014/main" id="{962BC992-98B8-5855-6B45-04C773284B9E}"/>
              </a:ext>
            </a:extLst>
          </p:cNvPr>
          <p:cNvGraphicFramePr>
            <a:graphicFrameLocks noGrp="1"/>
          </p:cNvGraphicFramePr>
          <p:nvPr>
            <p:extLst>
              <p:ext uri="{D42A27DB-BD31-4B8C-83A1-F6EECF244321}">
                <p14:modId xmlns:p14="http://schemas.microsoft.com/office/powerpoint/2010/main" val="842931140"/>
              </p:ext>
            </p:extLst>
          </p:nvPr>
        </p:nvGraphicFramePr>
        <p:xfrm>
          <a:off x="338134" y="4016268"/>
          <a:ext cx="5718715" cy="2286000"/>
        </p:xfrm>
        <a:graphic>
          <a:graphicData uri="http://schemas.openxmlformats.org/drawingml/2006/table">
            <a:tbl>
              <a:tblPr firstRow="1" bandRow="1">
                <a:tableStyleId>{5C22544A-7EE6-4342-B048-85BDC9FD1C3A}</a:tableStyleId>
              </a:tblPr>
              <a:tblGrid>
                <a:gridCol w="2375473">
                  <a:extLst>
                    <a:ext uri="{9D8B030D-6E8A-4147-A177-3AD203B41FA5}">
                      <a16:colId xmlns:a16="http://schemas.microsoft.com/office/drawing/2014/main" val="3355031710"/>
                    </a:ext>
                  </a:extLst>
                </a:gridCol>
                <a:gridCol w="1114414">
                  <a:extLst>
                    <a:ext uri="{9D8B030D-6E8A-4147-A177-3AD203B41FA5}">
                      <a16:colId xmlns:a16="http://schemas.microsoft.com/office/drawing/2014/main" val="3192164365"/>
                    </a:ext>
                  </a:extLst>
                </a:gridCol>
                <a:gridCol w="1114414">
                  <a:extLst>
                    <a:ext uri="{9D8B030D-6E8A-4147-A177-3AD203B41FA5}">
                      <a16:colId xmlns:a16="http://schemas.microsoft.com/office/drawing/2014/main" val="2336027790"/>
                    </a:ext>
                  </a:extLst>
                </a:gridCol>
                <a:gridCol w="1114414">
                  <a:extLst>
                    <a:ext uri="{9D8B030D-6E8A-4147-A177-3AD203B41FA5}">
                      <a16:colId xmlns:a16="http://schemas.microsoft.com/office/drawing/2014/main" val="3283038959"/>
                    </a:ext>
                  </a:extLst>
                </a:gridCol>
              </a:tblGrid>
              <a:tr h="457200">
                <a:tc>
                  <a:txBody>
                    <a:bodyPr/>
                    <a:lstStyle/>
                    <a:p>
                      <a:pPr algn="ctr"/>
                      <a:r>
                        <a:rPr lang="en-US" sz="1200" dirty="0"/>
                        <a:t> Parents attended university and gained a degree</a:t>
                      </a:r>
                      <a:endParaRPr lang="en-GB" sz="1200" dirty="0"/>
                    </a:p>
                  </a:txBody>
                  <a:tcPr/>
                </a:tc>
                <a:tc>
                  <a:txBody>
                    <a:bodyPr/>
                    <a:lstStyle/>
                    <a:p>
                      <a:pPr algn="ctr"/>
                      <a:r>
                        <a:rPr lang="en-GB" sz="1200" dirty="0"/>
                        <a:t>Partner</a:t>
                      </a:r>
                    </a:p>
                  </a:txBody>
                  <a:tcPr/>
                </a:tc>
                <a:tc>
                  <a:txBody>
                    <a:bodyPr/>
                    <a:lstStyle/>
                    <a:p>
                      <a:pPr algn="ctr"/>
                      <a:r>
                        <a:rPr lang="en-GB" sz="1200" dirty="0"/>
                        <a:t>Solicitor</a:t>
                      </a:r>
                    </a:p>
                  </a:txBody>
                  <a:tcPr/>
                </a:tc>
                <a:tc>
                  <a:txBody>
                    <a:bodyPr/>
                    <a:lstStyle/>
                    <a:p>
                      <a:pPr algn="ctr"/>
                      <a:r>
                        <a:rPr lang="en-GB" sz="1200" dirty="0"/>
                        <a:t>Other staff</a:t>
                      </a:r>
                    </a:p>
                  </a:txBody>
                  <a:tcPr/>
                </a:tc>
                <a:extLst>
                  <a:ext uri="{0D108BD9-81ED-4DB2-BD59-A6C34878D82A}">
                    <a16:rowId xmlns:a16="http://schemas.microsoft.com/office/drawing/2014/main" val="1216394642"/>
                  </a:ext>
                </a:extLst>
              </a:tr>
              <a:tr h="457200">
                <a:tc>
                  <a:txBody>
                    <a:bodyPr/>
                    <a:lstStyle/>
                    <a:p>
                      <a:pPr algn="ctr" fontAlgn="ctr"/>
                      <a:r>
                        <a:rPr lang="en-US" sz="1200" b="0" i="0" u="none" strike="noStrike" dirty="0">
                          <a:solidFill>
                            <a:srgbClr val="000000"/>
                          </a:solidFill>
                          <a:effectLst/>
                          <a:latin typeface="Arial" panose="020B0604020202020204" pitchFamily="34" charset="0"/>
                        </a:rPr>
                        <a:t>Yes, one or both parents attended university</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48%</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79%</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42%</a:t>
                      </a:r>
                    </a:p>
                  </a:txBody>
                  <a:tcPr marL="7620" marR="7620" marT="7620" marB="0" anchor="ctr"/>
                </a:tc>
                <a:extLst>
                  <a:ext uri="{0D108BD9-81ED-4DB2-BD59-A6C34878D82A}">
                    <a16:rowId xmlns:a16="http://schemas.microsoft.com/office/drawing/2014/main" val="2817031461"/>
                  </a:ext>
                </a:extLst>
              </a:tr>
              <a:tr h="457200">
                <a:tc>
                  <a:txBody>
                    <a:bodyPr/>
                    <a:lstStyle/>
                    <a:p>
                      <a:pPr algn="ctr" fontAlgn="ctr"/>
                      <a:r>
                        <a:rPr lang="en-US" sz="1200" b="0" i="0" u="none" strike="noStrike">
                          <a:solidFill>
                            <a:srgbClr val="000000"/>
                          </a:solidFill>
                          <a:effectLst/>
                          <a:latin typeface="Arial" panose="020B0604020202020204" pitchFamily="34" charset="0"/>
                        </a:rPr>
                        <a:t>No, neither parents attended university</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52%</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17%</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50%</a:t>
                      </a:r>
                    </a:p>
                  </a:txBody>
                  <a:tcPr marL="7620" marR="7620" marT="7620" marB="0" anchor="ctr"/>
                </a:tc>
                <a:extLst>
                  <a:ext uri="{0D108BD9-81ED-4DB2-BD59-A6C34878D82A}">
                    <a16:rowId xmlns:a16="http://schemas.microsoft.com/office/drawing/2014/main" val="2854534971"/>
                  </a:ext>
                </a:extLst>
              </a:tr>
              <a:tr h="457200">
                <a:tc>
                  <a:txBody>
                    <a:bodyPr/>
                    <a:lstStyle/>
                    <a:p>
                      <a:pPr algn="ctr" fontAlgn="ctr"/>
                      <a:r>
                        <a:rPr lang="en-GB" sz="1200" b="0" i="0" u="none" strike="noStrike">
                          <a:solidFill>
                            <a:srgbClr val="000000"/>
                          </a:solidFill>
                          <a:effectLst/>
                          <a:latin typeface="Arial" panose="020B0604020202020204" pitchFamily="34" charset="0"/>
                        </a:rPr>
                        <a:t>Don't know / not sure</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extLst>
                  <a:ext uri="{0D108BD9-81ED-4DB2-BD59-A6C34878D82A}">
                    <a16:rowId xmlns:a16="http://schemas.microsoft.com/office/drawing/2014/main" val="1686850453"/>
                  </a:ext>
                </a:extLst>
              </a:tr>
              <a:tr h="457200">
                <a:tc>
                  <a:txBody>
                    <a:bodyPr/>
                    <a:lstStyle/>
                    <a:p>
                      <a:pPr algn="ctr" fontAlgn="ctr"/>
                      <a:r>
                        <a:rPr lang="en-GB" sz="1200" b="0" i="0" u="none" strike="noStrike">
                          <a:solidFill>
                            <a:srgbClr val="000000"/>
                          </a:solidFill>
                          <a:effectLst/>
                          <a:latin typeface="Arial" panose="020B0604020202020204" pitchFamily="34" charset="0"/>
                        </a:rPr>
                        <a:t>Prefer not to say</a:t>
                      </a:r>
                    </a:p>
                  </a:txBody>
                  <a:tcPr marL="7620" marR="7620" marT="7620" marB="0" anchor="ctr"/>
                </a:tc>
                <a:tc>
                  <a:txBody>
                    <a:bodyPr/>
                    <a:lstStyle/>
                    <a:p>
                      <a:pPr algn="ctr" fontAlgn="ctr"/>
                      <a:r>
                        <a:rPr lang="en-GB" sz="1200" b="0" i="0" u="none" strike="noStrike">
                          <a:solidFill>
                            <a:srgbClr val="000000"/>
                          </a:solidFill>
                          <a:effectLst/>
                          <a:latin typeface="Arial" panose="020B0604020202020204" pitchFamily="34" charset="0"/>
                        </a:rPr>
                        <a:t>0%</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tc>
                  <a:txBody>
                    <a:bodyPr/>
                    <a:lstStyle/>
                    <a:p>
                      <a:pPr algn="ctr" fontAlgn="ctr"/>
                      <a:r>
                        <a:rPr lang="en-GB" sz="1200" b="0" i="0" u="none" strike="noStrike" dirty="0">
                          <a:solidFill>
                            <a:srgbClr val="000000"/>
                          </a:solidFill>
                          <a:effectLst/>
                          <a:latin typeface="Arial" panose="020B0604020202020204" pitchFamily="34" charset="0"/>
                        </a:rPr>
                        <a:t>4%</a:t>
                      </a:r>
                    </a:p>
                  </a:txBody>
                  <a:tcPr marL="7620" marR="7620" marT="7620" marB="0" anchor="ctr"/>
                </a:tc>
                <a:extLst>
                  <a:ext uri="{0D108BD9-81ED-4DB2-BD59-A6C34878D82A}">
                    <a16:rowId xmlns:a16="http://schemas.microsoft.com/office/drawing/2014/main" val="1870002213"/>
                  </a:ext>
                </a:extLst>
              </a:tr>
            </a:tbl>
          </a:graphicData>
        </a:graphic>
      </p:graphicFrame>
    </p:spTree>
    <p:extLst>
      <p:ext uri="{BB962C8B-B14F-4D97-AF65-F5344CB8AC3E}">
        <p14:creationId xmlns:p14="http://schemas.microsoft.com/office/powerpoint/2010/main" val="1224283240"/>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F7AC57D8-872E-7D1F-C7BA-30DDF387637E}"/>
              </a:ext>
            </a:extLst>
          </p:cNvPr>
          <p:cNvSpPr>
            <a:spLocks noGrp="1"/>
          </p:cNvSpPr>
          <p:nvPr>
            <p:ph type="ctrTitle"/>
          </p:nvPr>
        </p:nvSpPr>
        <p:spPr/>
        <p:txBody>
          <a:bodyPr/>
          <a:lstStyle/>
          <a:p>
            <a:endParaRPr lang="en-US"/>
          </a:p>
        </p:txBody>
      </p:sp>
    </p:spTree>
    <p:extLst>
      <p:ext uri="{BB962C8B-B14F-4D97-AF65-F5344CB8AC3E}">
        <p14:creationId xmlns:p14="http://schemas.microsoft.com/office/powerpoint/2010/main" val="1075878980"/>
      </p:ext>
    </p:extLst>
  </p:cSld>
  <p:clrMapOvr>
    <a:masterClrMapping/>
  </p:clrMapOvr>
</p:sld>
</file>

<file path=ppt/theme/theme1.xml><?xml version="1.0" encoding="utf-8"?>
<a:theme xmlns:thm15="http://schemas.microsoft.com/office/thememl/2012/main" xmlns:a="http://schemas.openxmlformats.org/drawingml/2006/main" name="Orrick_16-9">
  <a:themeElements>
    <a:clrScheme name="Orrick Colors">
      <a:dk1>
        <a:srgbClr val="000000"/>
      </a:dk1>
      <a:lt1>
        <a:srgbClr val="FFFFFF"/>
      </a:lt1>
      <a:dk2>
        <a:srgbClr val="223856"/>
      </a:dk2>
      <a:lt2>
        <a:srgbClr val="D7D9DB"/>
      </a:lt2>
      <a:accent1>
        <a:srgbClr val="558DD5"/>
      </a:accent1>
      <a:accent2>
        <a:srgbClr val="333F48"/>
      </a:accent2>
      <a:accent3>
        <a:srgbClr val="5F4B8B"/>
      </a:accent3>
      <a:accent4>
        <a:srgbClr val="47B56F"/>
      </a:accent4>
      <a:accent5>
        <a:srgbClr val="FE694B"/>
      </a:accent5>
      <a:accent6>
        <a:srgbClr val="FEA14B"/>
      </a:accent6>
      <a:hlink>
        <a:srgbClr val="19D3FF"/>
      </a:hlink>
      <a:folHlink>
        <a:srgbClr val="B2F0FF"/>
      </a:folHlink>
    </a:clrScheme>
    <a:fontScheme name="Orrick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675E9CC9-7433-42FE-9DF9-231383062AA8}" vid="{A5A9BE10-F361-4804-9B14-3A46718772C5}"/>
    </a:ext>
  </a:extLst>
</a:theme>
</file>

<file path=ppt/theme/theme2.xml><?xml version="1.0" encoding="utf-8"?>
<a:theme xmlns:a="http://schemas.openxmlformats.org/drawingml/2006/main" name="Office Theme">
  <a:themeElements>
    <a:clrScheme name="Orrick Colors">
      <a:dk1>
        <a:srgbClr val="000000"/>
      </a:dk1>
      <a:lt1>
        <a:srgbClr val="FFFFFF"/>
      </a:lt1>
      <a:dk2>
        <a:srgbClr val="223856"/>
      </a:dk2>
      <a:lt2>
        <a:srgbClr val="D7D9DB"/>
      </a:lt2>
      <a:accent1>
        <a:srgbClr val="558DD5"/>
      </a:accent1>
      <a:accent2>
        <a:srgbClr val="333F48"/>
      </a:accent2>
      <a:accent3>
        <a:srgbClr val="5F4B8B"/>
      </a:accent3>
      <a:accent4>
        <a:srgbClr val="47B56F"/>
      </a:accent4>
      <a:accent5>
        <a:srgbClr val="FE694B"/>
      </a:accent5>
      <a:accent6>
        <a:srgbClr val="FEA14B"/>
      </a:accent6>
      <a:hlink>
        <a:srgbClr val="19D3FF"/>
      </a:hlink>
      <a:folHlink>
        <a:srgbClr val="B2F0FF"/>
      </a:folHlink>
    </a:clrScheme>
    <a:fontScheme name="Orrick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rick Colors">
      <a:dk1>
        <a:srgbClr val="000000"/>
      </a:dk1>
      <a:lt1>
        <a:srgbClr val="FFFFFF"/>
      </a:lt1>
      <a:dk2>
        <a:srgbClr val="223856"/>
      </a:dk2>
      <a:lt2>
        <a:srgbClr val="D7D9DB"/>
      </a:lt2>
      <a:accent1>
        <a:srgbClr val="558DD5"/>
      </a:accent1>
      <a:accent2>
        <a:srgbClr val="333F48"/>
      </a:accent2>
      <a:accent3>
        <a:srgbClr val="5F4B8B"/>
      </a:accent3>
      <a:accent4>
        <a:srgbClr val="47B56F"/>
      </a:accent4>
      <a:accent5>
        <a:srgbClr val="FE694B"/>
      </a:accent5>
      <a:accent6>
        <a:srgbClr val="FEA14B"/>
      </a:accent6>
      <a:hlink>
        <a:srgbClr val="19D3FF"/>
      </a:hlink>
      <a:folHlink>
        <a:srgbClr val="B2F0FF"/>
      </a:folHlink>
    </a:clrScheme>
    <a:fontScheme name="Orrick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C7F418F9C301843BBBA8B8243C56F13" ma:contentTypeVersion="14" ma:contentTypeDescription="Create a new document." ma:contentTypeScope="" ma:versionID="00e60d3c6d396828c842b262626867ba">
  <xsd:schema xmlns:xsd="http://www.w3.org/2001/XMLSchema" xmlns:xs="http://www.w3.org/2001/XMLSchema" xmlns:p="http://schemas.microsoft.com/office/2006/metadata/properties" xmlns:ns2="0cca6866-10ea-4b4a-8330-b9f97564e2b5" xmlns:ns3="76563146-74b2-4a5a-acbd-c8c1b97d77d7" targetNamespace="http://schemas.microsoft.com/office/2006/metadata/properties" ma:root="true" ma:fieldsID="f2c3609ec3fb5d25f75f0aabefd30311" ns2:_="" ns3:_="">
    <xsd:import namespace="0cca6866-10ea-4b4a-8330-b9f97564e2b5"/>
    <xsd:import namespace="76563146-74b2-4a5a-acbd-c8c1b97d77d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ca6866-10ea-4b4a-8330-b9f97564e2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55f97678-fa3e-4b94-95de-59bb6bc79a6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563146-74b2-4a5a-acbd-c8c1b97d77d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da9120a6-47ed-42f5-a75e-89596833fcca}" ma:internalName="TaxCatchAll" ma:showField="CatchAllData" ma:web="76563146-74b2-4a5a-acbd-c8c1b97d77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cca6866-10ea-4b4a-8330-b9f97564e2b5">
      <Terms xmlns="http://schemas.microsoft.com/office/infopath/2007/PartnerControls"/>
    </lcf76f155ced4ddcb4097134ff3c332f>
    <TaxCatchAll xmlns="76563146-74b2-4a5a-acbd-c8c1b97d77d7" xsi:nil="true"/>
  </documentManagement>
</p:properties>
</file>

<file path=customXml/itemProps1.xml><?xml version="1.0" encoding="utf-8"?>
<ds:datastoreItem xmlns:ds="http://schemas.openxmlformats.org/officeDocument/2006/customXml" ds:itemID="{9C339161-1E48-4138-AFAB-CB87A3C4EEC6}">
  <ds:schemaRefs>
    <ds:schemaRef ds:uri="http://schemas.microsoft.com/sharepoint/v3/contenttype/forms"/>
  </ds:schemaRefs>
</ds:datastoreItem>
</file>

<file path=customXml/itemProps2.xml><?xml version="1.0" encoding="utf-8"?>
<ds:datastoreItem xmlns:ds="http://schemas.openxmlformats.org/officeDocument/2006/customXml" ds:itemID="{E47A745E-BCA4-44BA-9B28-1A38CFCC5C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ca6866-10ea-4b4a-8330-b9f97564e2b5"/>
    <ds:schemaRef ds:uri="76563146-74b2-4a5a-acbd-c8c1b97d77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AB62F8A-3FF9-4ADC-B6EB-431B06CDD470}">
  <ds:schemaRefs>
    <ds:schemaRef ds:uri="http://schemas.microsoft.com/office/infopath/2007/PartnerControls"/>
    <ds:schemaRef ds:uri="0cca6866-10ea-4b4a-8330-b9f97564e2b5"/>
    <ds:schemaRef ds:uri="http://purl.org/dc/dcmitype/"/>
    <ds:schemaRef ds:uri="http://schemas.microsoft.com/office/2006/documentManagement/types"/>
    <ds:schemaRef ds:uri="http://schemas.microsoft.com/office/2006/metadata/properties"/>
    <ds:schemaRef ds:uri="http://purl.org/dc/elements/1.1/"/>
    <ds:schemaRef ds:uri="76563146-74b2-4a5a-acbd-c8c1b97d77d7"/>
    <ds:schemaRef ds:uri="http://purl.org/dc/terms/"/>
    <ds:schemaRef ds:uri="http://schemas.openxmlformats.org/package/2006/metadata/core-properties"/>
    <ds:schemaRef ds:uri="http://www.w3.org/XML/1998/namespace"/>
  </ds:schemaRefs>
</ds:datastoreItem>
</file>

<file path=docProps/app.xml><?xml version="1.0" encoding="utf-8"?>
<ap:Properties xmlns:vt="http://schemas.openxmlformats.org/officeDocument/2006/docPropsVTypes" xmlns:ap="http://schemas.openxmlformats.org/officeDocument/2006/extended-properties">
  <ap:Template>blank</ap:Template>
  <ap:TotalTime>158</ap:TotalTime>
  <ap:Words>861</ap:Words>
  <ap:Application>Microsoft Office PowerPoint</ap:Application>
  <ap:PresentationFormat>Widescreen</ap:PresentationFormat>
  <ap:Paragraphs>320</ap:Paragraphs>
  <ap:Slides>7</ap:Slides>
  <ap:Notes>0</ap:Notes>
  <ap:HiddenSlides>0</ap:HiddenSlides>
  <ap:MMClips>0</ap:MMClips>
  <ap:ScaleCrop>false</ap:ScaleCrop>
  <ap:HeadingPairs>
    <vt:vector baseType="variant" size="6">
      <vt:variant>
        <vt:lpstr>Fonts Used</vt:lpstr>
      </vt:variant>
      <vt:variant>
        <vt:i4>1</vt:i4>
      </vt:variant>
      <vt:variant>
        <vt:lpstr>Theme</vt:lpstr>
      </vt:variant>
      <vt:variant>
        <vt:i4>1</vt:i4>
      </vt:variant>
      <vt:variant>
        <vt:lpstr>Slide Titles</vt:lpstr>
      </vt:variant>
      <vt:variant>
        <vt:i4>7</vt:i4>
      </vt:variant>
    </vt:vector>
  </ap:HeadingPairs>
  <ap:TitlesOfParts>
    <vt:vector baseType="lpstr" size="9">
      <vt:lpstr>Arial</vt:lpstr>
      <vt:lpstr>Orrick_16-9</vt:lpstr>
      <vt:lpstr>London office 2025 SRA Diversity Data</vt:lpstr>
      <vt:lpstr>Orrick, Herrington &amp; Sutcliffe (UK) LLP ("Orrick") – SRA Diversity Data 2025</vt:lpstr>
      <vt:lpstr>Survey Response: Age, Gender, Sexual Orientation and Disability</vt:lpstr>
      <vt:lpstr>Survey Response: Ethnicity, Religion &amp; Belief</vt:lpstr>
      <vt:lpstr>Survey Response: Carer Responsibilities</vt:lpstr>
      <vt:lpstr>Survey Response: Social Economic Background</vt:lpstr>
      <vt:lpstr>PowerPoint Presentation</vt:lpstr>
    </vt:vector>
  </ap:TitlesOfParts>
  <ap:Company/>
  <ap:LinksUpToDate>false</ap:LinksUpToDate>
  <ap:SharedDoc>false</ap:SharedDoc>
  <ap:HyperlinksChanged>false</ap:HyperlinksChanged>
  <ap:AppVersion>16.0000</ap:AppVersion>
</ap: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Barker, Taryn</dc:creator>
  <dc:description>Version 1.03_x000d_
2024-11-15_x000d_
Job 1733</dc:description>
  <cp:lastModifiedBy>Barker, Taryn</cp:lastModifiedBy>
  <cp:revision>9</cp:revision>
  <cp:lastPrinted>2024-10-14T17:46:27Z</cp:lastPrinted>
  <dcterms:created xsi:type="dcterms:W3CDTF">2025-07-15T12:23:02Z</dcterms:created>
  <dcterms:modified xsi:type="dcterms:W3CDTF">2025-07-30T13:33:24Z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0x0101005C7F418F9C301843BBBA8B8243C56F13</vt:lpwstr>
  </property>
</Properties>
</file>